
<file path=[Content_Types].xml><?xml version="1.0" encoding="utf-8"?>
<Types xmlns="http://schemas.openxmlformats.org/package/2006/content-types">
  <Default Extension="emf" ContentType="image/x-emf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52" r:id="rId1"/>
  </p:sldMasterIdLst>
  <p:notesMasterIdLst>
    <p:notesMasterId r:id="rId92"/>
  </p:notesMasterIdLst>
  <p:sldIdLst>
    <p:sldId id="256" r:id="rId2"/>
    <p:sldId id="1122" r:id="rId3"/>
    <p:sldId id="471" r:id="rId4"/>
    <p:sldId id="1123" r:id="rId5"/>
    <p:sldId id="1124" r:id="rId6"/>
    <p:sldId id="499" r:id="rId7"/>
    <p:sldId id="1110" r:id="rId8"/>
    <p:sldId id="557" r:id="rId9"/>
    <p:sldId id="841" r:id="rId10"/>
    <p:sldId id="667" r:id="rId11"/>
    <p:sldId id="681" r:id="rId12"/>
    <p:sldId id="668" r:id="rId13"/>
    <p:sldId id="1035" r:id="rId14"/>
    <p:sldId id="703" r:id="rId15"/>
    <p:sldId id="707" r:id="rId16"/>
    <p:sldId id="709" r:id="rId17"/>
    <p:sldId id="1125" r:id="rId18"/>
    <p:sldId id="584" r:id="rId19"/>
    <p:sldId id="872" r:id="rId20"/>
    <p:sldId id="509" r:id="rId21"/>
    <p:sldId id="1126" r:id="rId22"/>
    <p:sldId id="1127" r:id="rId23"/>
    <p:sldId id="1128" r:id="rId24"/>
    <p:sldId id="1129" r:id="rId25"/>
    <p:sldId id="1130" r:id="rId26"/>
    <p:sldId id="572" r:id="rId27"/>
    <p:sldId id="1155" r:id="rId28"/>
    <p:sldId id="551" r:id="rId29"/>
    <p:sldId id="869" r:id="rId30"/>
    <p:sldId id="1112" r:id="rId31"/>
    <p:sldId id="1025" r:id="rId32"/>
    <p:sldId id="1119" r:id="rId33"/>
    <p:sldId id="1156" r:id="rId34"/>
    <p:sldId id="1120" r:id="rId35"/>
    <p:sldId id="1090" r:id="rId36"/>
    <p:sldId id="1144" r:id="rId37"/>
    <p:sldId id="1131" r:id="rId38"/>
    <p:sldId id="1145" r:id="rId39"/>
    <p:sldId id="518" r:id="rId40"/>
    <p:sldId id="1036" r:id="rId41"/>
    <p:sldId id="591" r:id="rId42"/>
    <p:sldId id="590" r:id="rId43"/>
    <p:sldId id="588" r:id="rId44"/>
    <p:sldId id="589" r:id="rId45"/>
    <p:sldId id="1132" r:id="rId46"/>
    <p:sldId id="1133" r:id="rId47"/>
    <p:sldId id="720" r:id="rId48"/>
    <p:sldId id="750" r:id="rId49"/>
    <p:sldId id="999" r:id="rId50"/>
    <p:sldId id="1147" r:id="rId51"/>
    <p:sldId id="1146" r:id="rId52"/>
    <p:sldId id="970" r:id="rId53"/>
    <p:sldId id="897" r:id="rId54"/>
    <p:sldId id="1148" r:id="rId55"/>
    <p:sldId id="1099" r:id="rId56"/>
    <p:sldId id="889" r:id="rId57"/>
    <p:sldId id="744" r:id="rId58"/>
    <p:sldId id="980" r:id="rId59"/>
    <p:sldId id="1157" r:id="rId60"/>
    <p:sldId id="1158" r:id="rId61"/>
    <p:sldId id="1134" r:id="rId62"/>
    <p:sldId id="1159" r:id="rId63"/>
    <p:sldId id="1135" r:id="rId64"/>
    <p:sldId id="1160" r:id="rId65"/>
    <p:sldId id="1143" r:id="rId66"/>
    <p:sldId id="1136" r:id="rId67"/>
    <p:sldId id="1137" r:id="rId68"/>
    <p:sldId id="1117" r:id="rId69"/>
    <p:sldId id="1101" r:id="rId70"/>
    <p:sldId id="1138" r:id="rId71"/>
    <p:sldId id="1139" r:id="rId72"/>
    <p:sldId id="974" r:id="rId73"/>
    <p:sldId id="940" r:id="rId74"/>
    <p:sldId id="927" r:id="rId75"/>
    <p:sldId id="928" r:id="rId76"/>
    <p:sldId id="1149" r:id="rId77"/>
    <p:sldId id="1093" r:id="rId78"/>
    <p:sldId id="1102" r:id="rId79"/>
    <p:sldId id="1113" r:id="rId80"/>
    <p:sldId id="1114" r:id="rId81"/>
    <p:sldId id="1044" r:id="rId82"/>
    <p:sldId id="1103" r:id="rId83"/>
    <p:sldId id="1140" r:id="rId84"/>
    <p:sldId id="1092" r:id="rId85"/>
    <p:sldId id="1091" r:id="rId86"/>
    <p:sldId id="1107" r:id="rId87"/>
    <p:sldId id="1109" r:id="rId88"/>
    <p:sldId id="1141" r:id="rId89"/>
    <p:sldId id="1142" r:id="rId90"/>
    <p:sldId id="550" r:id="rId91"/>
  </p:sldIdLst>
  <p:sldSz cx="9906000" cy="6858000" type="A4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tandardabschnitt" id="{9B3FEC54-C99A-2341-AAD7-27E0ADE2F16E}">
          <p14:sldIdLst>
            <p14:sldId id="256"/>
            <p14:sldId id="1122"/>
            <p14:sldId id="471"/>
            <p14:sldId id="1123"/>
            <p14:sldId id="1124"/>
            <p14:sldId id="499"/>
            <p14:sldId id="1110"/>
            <p14:sldId id="557"/>
            <p14:sldId id="841"/>
            <p14:sldId id="667"/>
            <p14:sldId id="681"/>
            <p14:sldId id="668"/>
            <p14:sldId id="1035"/>
            <p14:sldId id="703"/>
            <p14:sldId id="707"/>
            <p14:sldId id="709"/>
            <p14:sldId id="1125"/>
            <p14:sldId id="584"/>
            <p14:sldId id="872"/>
            <p14:sldId id="509"/>
            <p14:sldId id="1126"/>
            <p14:sldId id="1127"/>
            <p14:sldId id="1128"/>
            <p14:sldId id="1129"/>
            <p14:sldId id="1130"/>
            <p14:sldId id="572"/>
            <p14:sldId id="1155"/>
            <p14:sldId id="551"/>
            <p14:sldId id="869"/>
            <p14:sldId id="1112"/>
            <p14:sldId id="1025"/>
            <p14:sldId id="1119"/>
            <p14:sldId id="1156"/>
            <p14:sldId id="1120"/>
            <p14:sldId id="1090"/>
            <p14:sldId id="1144"/>
            <p14:sldId id="1131"/>
            <p14:sldId id="1145"/>
            <p14:sldId id="518"/>
            <p14:sldId id="1036"/>
            <p14:sldId id="591"/>
            <p14:sldId id="590"/>
            <p14:sldId id="588"/>
            <p14:sldId id="589"/>
            <p14:sldId id="1132"/>
            <p14:sldId id="1133"/>
            <p14:sldId id="720"/>
            <p14:sldId id="750"/>
            <p14:sldId id="999"/>
            <p14:sldId id="1147"/>
            <p14:sldId id="1146"/>
            <p14:sldId id="970"/>
            <p14:sldId id="897"/>
            <p14:sldId id="1148"/>
            <p14:sldId id="1099"/>
            <p14:sldId id="889"/>
            <p14:sldId id="744"/>
            <p14:sldId id="980"/>
            <p14:sldId id="1157"/>
            <p14:sldId id="1158"/>
            <p14:sldId id="1134"/>
            <p14:sldId id="1159"/>
            <p14:sldId id="1135"/>
            <p14:sldId id="1160"/>
            <p14:sldId id="1143"/>
            <p14:sldId id="1136"/>
            <p14:sldId id="1137"/>
            <p14:sldId id="1117"/>
            <p14:sldId id="1101"/>
            <p14:sldId id="1138"/>
            <p14:sldId id="1139"/>
            <p14:sldId id="974"/>
            <p14:sldId id="940"/>
            <p14:sldId id="927"/>
            <p14:sldId id="928"/>
            <p14:sldId id="1149"/>
            <p14:sldId id="1093"/>
            <p14:sldId id="1102"/>
            <p14:sldId id="1113"/>
            <p14:sldId id="1114"/>
            <p14:sldId id="1044"/>
            <p14:sldId id="1103"/>
            <p14:sldId id="1140"/>
            <p14:sldId id="1092"/>
            <p14:sldId id="1091"/>
            <p14:sldId id="1107"/>
            <p14:sldId id="1109"/>
            <p14:sldId id="1141"/>
            <p14:sldId id="1142"/>
            <p14:sldId id="550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12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E60B8"/>
    <a:srgbClr val="025249"/>
    <a:srgbClr val="EB544F"/>
    <a:srgbClr val="5493CB"/>
    <a:srgbClr val="57B98F"/>
    <a:srgbClr val="D4EBE9"/>
    <a:srgbClr val="B58900"/>
    <a:srgbClr val="EF7D1D"/>
    <a:srgbClr val="41719C"/>
    <a:srgbClr val="D6A08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3678"/>
    <p:restoredTop sz="96853" autoAdjust="0"/>
  </p:normalViewPr>
  <p:slideViewPr>
    <p:cSldViewPr snapToGrid="0" snapToObjects="1">
      <p:cViewPr>
        <p:scale>
          <a:sx n="112" d="100"/>
          <a:sy n="112" d="100"/>
        </p:scale>
        <p:origin x="1440" y="1256"/>
      </p:cViewPr>
      <p:guideLst>
        <p:guide orient="horz" pos="2160"/>
        <p:guide pos="312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slide" Target="slides/slide83.xml"/><Relationship Id="rId89" Type="http://schemas.openxmlformats.org/officeDocument/2006/relationships/slide" Target="slides/slide88.xml"/><Relationship Id="rId16" Type="http://schemas.openxmlformats.org/officeDocument/2006/relationships/slide" Target="slides/slide15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5" Type="http://schemas.openxmlformats.org/officeDocument/2006/relationships/slide" Target="slides/slide4.xml"/><Relationship Id="rId90" Type="http://schemas.openxmlformats.org/officeDocument/2006/relationships/slide" Target="slides/slide89.xml"/><Relationship Id="rId95" Type="http://schemas.openxmlformats.org/officeDocument/2006/relationships/theme" Target="theme/theme1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80" Type="http://schemas.openxmlformats.org/officeDocument/2006/relationships/slide" Target="slides/slide79.xml"/><Relationship Id="rId85" Type="http://schemas.openxmlformats.org/officeDocument/2006/relationships/slide" Target="slides/slide84.xml"/><Relationship Id="rId93" Type="http://schemas.openxmlformats.org/officeDocument/2006/relationships/presProps" Target="presProp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83" Type="http://schemas.openxmlformats.org/officeDocument/2006/relationships/slide" Target="slides/slide82.xml"/><Relationship Id="rId88" Type="http://schemas.openxmlformats.org/officeDocument/2006/relationships/slide" Target="slides/slide87.xml"/><Relationship Id="rId91" Type="http://schemas.openxmlformats.org/officeDocument/2006/relationships/slide" Target="slides/slide90.xml"/><Relationship Id="rId9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slide" Target="slides/slide80.xml"/><Relationship Id="rId86" Type="http://schemas.openxmlformats.org/officeDocument/2006/relationships/slide" Target="slides/slide85.xml"/><Relationship Id="rId94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slide" Target="slides/slide86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56" Type="http://schemas.openxmlformats.org/officeDocument/2006/relationships/slide" Target="slides/slide55.xml"/><Relationship Id="rId77" Type="http://schemas.openxmlformats.org/officeDocument/2006/relationships/slide" Target="slides/slide76.xml"/></Relationships>
</file>

<file path=ppt/media/image1.tiff>
</file>

<file path=ppt/media/image16.png>
</file>

<file path=ppt/media/image17.png>
</file>

<file path=ppt/media/image2.png>
</file>

<file path=ppt/media/image21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63854BB-5908-0843-BA41-B7E7E599A04D}" type="datetimeFigureOut">
              <a:rPr lang="de-DE" smtClean="0"/>
              <a:t>10.11.21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1200150" y="1143000"/>
            <a:ext cx="44577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C67E9B5-BB04-A741-9555-7CF01DDDA8C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992602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8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9390849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39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9396854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68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5820053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73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721617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74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6802245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75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9008906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76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7342320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8160653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9584707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9268984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8525099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6318404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8335702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7442997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38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1363393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OB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0"/>
            <a:ext cx="9906000" cy="790222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>
          <a:xfrm>
            <a:off x="0" y="1"/>
            <a:ext cx="9906000" cy="790223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defRPr sz="2031" b="1" i="0" cap="all" baseline="0">
                <a:solidFill>
                  <a:srgbClr val="025249"/>
                </a:solidFill>
                <a:latin typeface="Montserrat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  <p:sp>
        <p:nvSpPr>
          <p:cNvPr id="13" name="Inhaltsplatzhalter 12">
            <a:extLst>
              <a:ext uri="{FF2B5EF4-FFF2-40B4-BE49-F238E27FC236}">
                <a16:creationId xmlns:a16="http://schemas.microsoft.com/office/drawing/2014/main" id="{54046EA0-476F-F64F-8694-855A1E7DAD94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203200" y="1026060"/>
            <a:ext cx="9499600" cy="5329237"/>
          </a:xfrm>
        </p:spPr>
        <p:txBody>
          <a:bodyPr/>
          <a:lstStyle>
            <a:lvl1pPr>
              <a:defRPr b="1"/>
            </a:lvl1pPr>
          </a:lstStyle>
          <a:p>
            <a:r>
              <a:rPr lang="de-DE" dirty="0"/>
              <a:t>Mastertextformat bearbeiten
	</a:t>
            </a:r>
            <a:r>
              <a:rPr lang="de-DE" dirty="0" err="1"/>
              <a:t>fasdfsdf</a:t>
            </a:r>
            <a:r>
              <a:rPr lang="de-DE" dirty="0"/>
              <a:t>		</a:t>
            </a:r>
          </a:p>
        </p:txBody>
      </p:sp>
    </p:spTree>
    <p:extLst>
      <p:ext uri="{BB962C8B-B14F-4D97-AF65-F5344CB8AC3E}">
        <p14:creationId xmlns:p14="http://schemas.microsoft.com/office/powerpoint/2010/main" val="1996269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UN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6079066"/>
            <a:ext cx="9906000" cy="790223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>
          <a:xfrm>
            <a:off x="0" y="6067778"/>
            <a:ext cx="9906000" cy="790223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defRPr sz="2031" b="1" i="0" cap="all" baseline="0">
                <a:solidFill>
                  <a:srgbClr val="025249"/>
                </a:solidFill>
                <a:latin typeface="Montserrat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2906868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2_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6079066"/>
            <a:ext cx="9906000" cy="45719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</p:spTree>
    <p:extLst>
      <p:ext uri="{BB962C8B-B14F-4D97-AF65-F5344CB8AC3E}">
        <p14:creationId xmlns:p14="http://schemas.microsoft.com/office/powerpoint/2010/main" val="11766460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OB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0"/>
            <a:ext cx="9906000" cy="790222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>
          <a:xfrm>
            <a:off x="0" y="1"/>
            <a:ext cx="9906000" cy="790223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defRPr sz="2031" b="1" i="0" cap="all" baseline="0">
                <a:solidFill>
                  <a:srgbClr val="025249"/>
                </a:solidFill>
                <a:latin typeface="Montserrat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34926477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4EB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1038" y="365127"/>
            <a:ext cx="854392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1038" y="1825625"/>
            <a:ext cx="8543925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 err="1"/>
              <a:t>fasfasdf</a:t>
            </a:r>
            <a:endParaRPr lang="de-DE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81038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dirty="0"/>
              <a:t>11/10/21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281363" y="6356352"/>
            <a:ext cx="33432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996113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dirty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36022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8" r:id="rId1"/>
    <p:sldLayoutId id="2147483650" r:id="rId2"/>
    <p:sldLayoutId id="2147483651" r:id="rId3"/>
    <p:sldLayoutId id="2147483669" r:id="rId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lang="de-DE" sz="2400" b="1" kern="1200" dirty="0">
          <a:solidFill>
            <a:srgbClr val="EF7D1D"/>
          </a:solidFill>
          <a:latin typeface="Source Sans Pro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de-DE" sz="2400" kern="1200" dirty="0">
          <a:solidFill>
            <a:srgbClr val="36544F"/>
          </a:solidFill>
          <a:latin typeface="Source Sans Pro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de-DE" sz="2400" kern="1200" dirty="0">
          <a:solidFill>
            <a:srgbClr val="36544F"/>
          </a:solidFill>
          <a:latin typeface="Source Sans Pro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graphql-java.com/" TargetMode="External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graphql.org/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1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1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emf"/><Relationship Id="rId1" Type="http://schemas.openxmlformats.org/officeDocument/2006/relationships/slideLayout" Target="../slideLayouts/slideLayout1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emf"/><Relationship Id="rId1" Type="http://schemas.openxmlformats.org/officeDocument/2006/relationships/slideLayout" Target="../slideLayouts/slideLayout1.xml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emf"/><Relationship Id="rId1" Type="http://schemas.openxmlformats.org/officeDocument/2006/relationships/slideLayout" Target="../slideLayouts/slideLayout1.xml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emf"/><Relationship Id="rId1" Type="http://schemas.openxmlformats.org/officeDocument/2006/relationships/slideLayout" Target="../slideLayouts/slideLayout1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2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graphql-java-kickstart/graphql-java-tools" TargetMode="External"/><Relationship Id="rId1" Type="http://schemas.openxmlformats.org/officeDocument/2006/relationships/slideLayout" Target="../slideLayouts/slideLayout1.xml"/></Relationships>
</file>

<file path=ppt/slides/_rels/slide7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/Relationships>
</file>

<file path=ppt/slides/_rels/slide7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/Relationships>
</file>

<file path=ppt/slides/_rels/slide7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/Relationships>
</file>

<file path=ppt/slides/_rels/slide7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.xml"/></Relationships>
</file>

<file path=ppt/slides/_rels/slide77.xml.rels><?xml version="1.0" encoding="UTF-8" standalone="yes"?>
<Relationships xmlns="http://schemas.openxmlformats.org/package/2006/relationships"><Relationship Id="rId2" Type="http://schemas.openxmlformats.org/officeDocument/2006/relationships/hyperlink" Target="https://docs.spring.io/spring-graphql/docs/current-SNAPSHOT/reference/html/" TargetMode="External"/><Relationship Id="rId1" Type="http://schemas.openxmlformats.org/officeDocument/2006/relationships/slideLayout" Target="../slideLayouts/slideLayout1.xml"/></Relationships>
</file>

<file path=ppt/slides/_rels/slide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1.xml.rels><?xml version="1.0" encoding="UTF-8" standalone="yes"?>
<Relationships xmlns="http://schemas.openxmlformats.org/package/2006/relationships"><Relationship Id="rId2" Type="http://schemas.openxmlformats.org/officeDocument/2006/relationships/hyperlink" Target="https://netflix.github.io/dgs/" TargetMode="External"/><Relationship Id="rId1" Type="http://schemas.openxmlformats.org/officeDocument/2006/relationships/slideLayout" Target="../slideLayouts/slideLayout1.xml"/></Relationships>
</file>

<file path=ppt/slides/_rels/slide82.xml.rels><?xml version="1.0" encoding="UTF-8" standalone="yes"?>
<Relationships xmlns="http://schemas.openxmlformats.org/package/2006/relationships"><Relationship Id="rId2" Type="http://schemas.openxmlformats.org/officeDocument/2006/relationships/hyperlink" Target="https://netflix.github.io/dgs/" TargetMode="External"/><Relationship Id="rId1" Type="http://schemas.openxmlformats.org/officeDocument/2006/relationships/slideLayout" Target="../slideLayouts/slideLayout1.xml"/></Relationships>
</file>

<file path=ppt/slides/_rels/slide83.xml.rels><?xml version="1.0" encoding="UTF-8" standalone="yes"?>
<Relationships xmlns="http://schemas.openxmlformats.org/package/2006/relationships"><Relationship Id="rId2" Type="http://schemas.openxmlformats.org/officeDocument/2006/relationships/hyperlink" Target="https://netflix.github.io/dgs/" TargetMode="External"/><Relationship Id="rId1" Type="http://schemas.openxmlformats.org/officeDocument/2006/relationships/slideLayout" Target="../slideLayouts/slideLayout1.xml"/></Relationships>
</file>

<file path=ppt/slides/_rels/slide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90.xml.rels><?xml version="1.0" encoding="UTF-8" standalone="yes"?>
<Relationships xmlns="http://schemas.openxmlformats.org/package/2006/relationships"><Relationship Id="rId3" Type="http://schemas.openxmlformats.org/officeDocument/2006/relationships/hyperlink" Target="https://react.schule/wjax-graphql" TargetMode="External"/><Relationship Id="rId2" Type="http://schemas.openxmlformats.org/officeDocument/2006/relationships/image" Target="../media/image21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1">
            <a:extLst>
              <a:ext uri="{FF2B5EF4-FFF2-40B4-BE49-F238E27FC236}">
                <a16:creationId xmlns:a16="http://schemas.microsoft.com/office/drawing/2014/main" id="{699F411C-560F-AB4D-A5D8-6117C7E7AE5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14555"/>
          <a:stretch/>
        </p:blipFill>
        <p:spPr>
          <a:xfrm>
            <a:off x="11163" y="9992"/>
            <a:ext cx="9894838" cy="6852257"/>
          </a:xfrm>
          <a:prstGeom prst="rect">
            <a:avLst/>
          </a:prstGeom>
        </p:spPr>
      </p:pic>
      <p:sp>
        <p:nvSpPr>
          <p:cNvPr id="6" name="Rechteck 5">
            <a:extLst>
              <a:ext uri="{FF2B5EF4-FFF2-40B4-BE49-F238E27FC236}">
                <a16:creationId xmlns:a16="http://schemas.microsoft.com/office/drawing/2014/main" id="{98FFC761-FA65-4D43-9BEC-BD3BB5EE4B73}"/>
              </a:ext>
            </a:extLst>
          </p:cNvPr>
          <p:cNvSpPr/>
          <p:nvPr/>
        </p:nvSpPr>
        <p:spPr>
          <a:xfrm>
            <a:off x="-11162" y="1"/>
            <a:ext cx="9928324" cy="6067776"/>
          </a:xfrm>
          <a:prstGeom prst="rect">
            <a:avLst/>
          </a:prstGeom>
          <a:solidFill>
            <a:srgbClr val="D4EBE9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3" name="Rechteck 2"/>
          <p:cNvSpPr/>
          <p:nvPr/>
        </p:nvSpPr>
        <p:spPr>
          <a:xfrm>
            <a:off x="11163" y="1205889"/>
            <a:ext cx="9905999" cy="221599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13800" b="1" dirty="0" err="1">
                <a:solidFill>
                  <a:srgbClr val="EF7D1D"/>
                </a:solidFill>
                <a:latin typeface="Montserrat" charset="0"/>
                <a:ea typeface="Montserrat" charset="0"/>
                <a:cs typeface="Montserrat" charset="0"/>
              </a:rPr>
              <a:t>GraphQL</a:t>
            </a:r>
            <a:endParaRPr lang="de-DE" sz="9600" b="1" dirty="0">
              <a:solidFill>
                <a:srgbClr val="EF7D1D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7" name="Textfeld 6"/>
          <p:cNvSpPr txBox="1"/>
          <p:nvPr/>
        </p:nvSpPr>
        <p:spPr>
          <a:xfrm>
            <a:off x="698375" y="387469"/>
            <a:ext cx="243528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 HARTMANN</a:t>
            </a:r>
            <a:endParaRPr lang="de-DE" sz="2400" b="1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8583827D-AF88-4F48-8D0F-147CD5A74D67}"/>
              </a:ext>
            </a:extLst>
          </p:cNvPr>
          <p:cNvSpPr/>
          <p:nvPr/>
        </p:nvSpPr>
        <p:spPr>
          <a:xfrm>
            <a:off x="0" y="6067777"/>
            <a:ext cx="9906000" cy="790223"/>
          </a:xfrm>
          <a:prstGeom prst="rect">
            <a:avLst/>
          </a:prstGeom>
          <a:solidFill>
            <a:srgbClr val="5AB88F">
              <a:alpha val="8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>
          <a:xfrm>
            <a:off x="11162" y="6067777"/>
            <a:ext cx="9906000" cy="790223"/>
          </a:xfrm>
        </p:spPr>
        <p:txBody>
          <a:bodyPr>
            <a:normAutofit/>
          </a:bodyPr>
          <a:lstStyle/>
          <a:p>
            <a:r>
              <a:rPr lang="de-DE" sz="1400" spc="80" dirty="0">
                <a:solidFill>
                  <a:srgbClr val="D4EBE9"/>
                </a:solidFill>
              </a:rPr>
              <a:t>W-</a:t>
            </a:r>
            <a:r>
              <a:rPr lang="de-DE" sz="1400" spc="80" dirty="0" err="1">
                <a:solidFill>
                  <a:srgbClr val="D4EBE9"/>
                </a:solidFill>
              </a:rPr>
              <a:t>Jax</a:t>
            </a:r>
            <a:r>
              <a:rPr lang="de-DE" sz="1400" spc="80" dirty="0">
                <a:solidFill>
                  <a:srgbClr val="D4EBE9"/>
                </a:solidFill>
              </a:rPr>
              <a:t> 2021 | 11. November 2021, online/München | @</a:t>
            </a:r>
            <a:r>
              <a:rPr lang="de-DE" sz="1400" spc="80" dirty="0" err="1">
                <a:solidFill>
                  <a:srgbClr val="D4EBE9"/>
                </a:solidFill>
              </a:rPr>
              <a:t>nilshartmann</a:t>
            </a:r>
            <a:endParaRPr lang="de-DE" sz="1400" spc="80" dirty="0">
              <a:solidFill>
                <a:srgbClr val="D4EBE9"/>
              </a:solidFill>
            </a:endParaRPr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9FF08613-8DE3-A545-B793-C6684856B114}"/>
              </a:ext>
            </a:extLst>
          </p:cNvPr>
          <p:cNvSpPr/>
          <p:nvPr/>
        </p:nvSpPr>
        <p:spPr>
          <a:xfrm>
            <a:off x="1377139" y="4533661"/>
            <a:ext cx="5053478" cy="390795"/>
          </a:xfrm>
          <a:prstGeom prst="rect">
            <a:avLst/>
          </a:prstGeom>
          <a:solidFill>
            <a:schemeClr val="accent1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spcBef>
                <a:spcPts val="600"/>
              </a:spcBef>
            </a:pPr>
            <a:r>
              <a:rPr lang="de-DE" sz="2000" dirty="0" err="1">
                <a:solidFill>
                  <a:srgbClr val="36544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Slides</a:t>
            </a:r>
            <a:r>
              <a:rPr lang="de-DE" sz="2000" dirty="0">
                <a:solidFill>
                  <a:srgbClr val="36544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(PDF): </a:t>
            </a:r>
            <a:r>
              <a:rPr lang="de-DE" sz="2000" dirty="0">
                <a:solidFill>
                  <a:srgbClr val="41719C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https://</a:t>
            </a:r>
            <a:r>
              <a:rPr lang="de-DE" sz="2000" dirty="0" err="1">
                <a:solidFill>
                  <a:srgbClr val="41719C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react.schule</a:t>
            </a:r>
            <a:r>
              <a:rPr lang="de-DE" sz="2000" dirty="0">
                <a:solidFill>
                  <a:srgbClr val="41719C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/</a:t>
            </a:r>
            <a:r>
              <a:rPr lang="de-DE" sz="2000" dirty="0" err="1">
                <a:solidFill>
                  <a:srgbClr val="41719C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wjax-graphql</a:t>
            </a:r>
            <a:endParaRPr lang="de-DE" sz="3200" dirty="0">
              <a:solidFill>
                <a:srgbClr val="41719C"/>
              </a:solidFill>
              <a:latin typeface="Calibri" panose="020F0502020204030204" pitchFamily="34" charset="0"/>
              <a:ea typeface="Montserrat" charset="0"/>
              <a:cs typeface="Calibri" panose="020F0502020204030204" pitchFamily="34" charset="0"/>
            </a:endParaRPr>
          </a:p>
        </p:txBody>
      </p:sp>
      <p:sp>
        <p:nvSpPr>
          <p:cNvPr id="15" name="Textfeld 14">
            <a:extLst>
              <a:ext uri="{FF2B5EF4-FFF2-40B4-BE49-F238E27FC236}">
                <a16:creationId xmlns:a16="http://schemas.microsoft.com/office/drawing/2014/main" id="{25E09AC7-3D69-F34C-A49D-EA55FBE2EA1D}"/>
              </a:ext>
            </a:extLst>
          </p:cNvPr>
          <p:cNvSpPr txBox="1"/>
          <p:nvPr/>
        </p:nvSpPr>
        <p:spPr>
          <a:xfrm>
            <a:off x="705631" y="702775"/>
            <a:ext cx="205537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sz="1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nilshartmann.net</a:t>
            </a:r>
            <a:endParaRPr lang="de-DE" sz="1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22A96EEB-A072-2541-96E8-90B08D3FE896}"/>
              </a:ext>
            </a:extLst>
          </p:cNvPr>
          <p:cNvSpPr/>
          <p:nvPr/>
        </p:nvSpPr>
        <p:spPr>
          <a:xfrm>
            <a:off x="5267739" y="3109385"/>
            <a:ext cx="4154556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6000" b="1" dirty="0">
                <a:solidFill>
                  <a:srgbClr val="9E60B8"/>
                </a:solidFill>
                <a:latin typeface="Montserrat" charset="0"/>
                <a:ea typeface="Montserrat" charset="0"/>
                <a:cs typeface="Montserrat" charset="0"/>
              </a:rPr>
              <a:t>für Java</a:t>
            </a:r>
          </a:p>
        </p:txBody>
      </p:sp>
    </p:spTree>
    <p:extLst>
      <p:ext uri="{BB962C8B-B14F-4D97-AF65-F5344CB8AC3E}">
        <p14:creationId xmlns:p14="http://schemas.microsoft.com/office/powerpoint/2010/main" val="179027755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Abfragen mit REST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510864C-49B6-184D-B106-DC15D7C131A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REST-Zugriff</a:t>
            </a:r>
          </a:p>
          <a:p>
            <a:r>
              <a:rPr lang="de-DE" sz="1800" b="0" dirty="0">
                <a:solidFill>
                  <a:srgbClr val="36544F"/>
                </a:solidFill>
              </a:rPr>
              <a:t>Exemplarisch und vereinfacht: Der </a:t>
            </a:r>
            <a:r>
              <a:rPr lang="de-DE" sz="1800" b="0" dirty="0">
                <a:solidFill>
                  <a:srgbClr val="9E60B8"/>
                </a:solidFill>
              </a:rPr>
              <a:t>Autor</a:t>
            </a:r>
            <a:r>
              <a:rPr lang="de-DE" sz="1800" b="0" dirty="0">
                <a:solidFill>
                  <a:srgbClr val="36544F"/>
                </a:solidFill>
              </a:rPr>
              <a:t> eines bestimmten </a:t>
            </a:r>
            <a:r>
              <a:rPr lang="de-DE" sz="1800" b="0" dirty="0">
                <a:solidFill>
                  <a:srgbClr val="57B98F"/>
                </a:solidFill>
              </a:rPr>
              <a:t>Ratings</a:t>
            </a:r>
            <a:r>
              <a:rPr lang="de-DE" sz="1800" b="0" dirty="0">
                <a:solidFill>
                  <a:srgbClr val="36544F"/>
                </a:solidFill>
              </a:rPr>
              <a:t> eines bestimmten </a:t>
            </a:r>
            <a:r>
              <a:rPr lang="de-DE" sz="1800" b="0" dirty="0">
                <a:solidFill>
                  <a:srgbClr val="5493CB"/>
                </a:solidFill>
              </a:rPr>
              <a:t>Biers</a:t>
            </a:r>
            <a:endParaRPr lang="de-DE" b="0" dirty="0">
              <a:solidFill>
                <a:srgbClr val="5493CB"/>
              </a:solidFill>
            </a:endParaRPr>
          </a:p>
        </p:txBody>
      </p:sp>
      <p:sp>
        <p:nvSpPr>
          <p:cNvPr id="12" name="Textfeld 11">
            <a:extLst>
              <a:ext uri="{FF2B5EF4-FFF2-40B4-BE49-F238E27FC236}">
                <a16:creationId xmlns:a16="http://schemas.microsoft.com/office/drawing/2014/main" id="{48576576-8E25-0E49-BE2F-7FDB0D9608D2}"/>
              </a:ext>
            </a:extLst>
          </p:cNvPr>
          <p:cNvSpPr txBox="1"/>
          <p:nvPr/>
        </p:nvSpPr>
        <p:spPr>
          <a:xfrm>
            <a:off x="1578477" y="2739156"/>
            <a:ext cx="170434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GET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/</a:t>
            </a:r>
            <a:r>
              <a:rPr lang="de-DE" sz="1400" dirty="0" err="1">
                <a:solidFill>
                  <a:srgbClr val="41719C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beer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/1</a:t>
            </a:r>
          </a:p>
        </p:txBody>
      </p:sp>
      <p:sp>
        <p:nvSpPr>
          <p:cNvPr id="15" name="Textfeld 14">
            <a:extLst>
              <a:ext uri="{FF2B5EF4-FFF2-40B4-BE49-F238E27FC236}">
                <a16:creationId xmlns:a16="http://schemas.microsoft.com/office/drawing/2014/main" id="{9898B61C-657B-2D41-8BE4-21B4BF71B13C}"/>
              </a:ext>
            </a:extLst>
          </p:cNvPr>
          <p:cNvSpPr txBox="1"/>
          <p:nvPr/>
        </p:nvSpPr>
        <p:spPr>
          <a:xfrm>
            <a:off x="1523999" y="5360186"/>
            <a:ext cx="2942253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 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"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"1",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"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"Barfüßer"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pic>
        <p:nvPicPr>
          <p:cNvPr id="7" name="Grafik 6" descr="Ein Bild, das drinnen, Monitor, Computer, Bildschirm enthält.&#10;&#10;Automatisch generierte Beschreibung">
            <a:extLst>
              <a:ext uri="{FF2B5EF4-FFF2-40B4-BE49-F238E27FC236}">
                <a16:creationId xmlns:a16="http://schemas.microsoft.com/office/drawing/2014/main" id="{0D73D6C0-7969-4249-86C1-BB7A6D4BDBE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82278" y="3085370"/>
            <a:ext cx="7541443" cy="23058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587345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Abfragen mit REST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510864C-49B6-184D-B106-DC15D7C131A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REST-Zugriff</a:t>
            </a:r>
          </a:p>
          <a:p>
            <a:r>
              <a:rPr lang="de-DE" sz="1800" b="0" dirty="0">
                <a:solidFill>
                  <a:srgbClr val="36544F"/>
                </a:solidFill>
              </a:rPr>
              <a:t>Exemplarisch und vereinfacht: Der </a:t>
            </a:r>
            <a:r>
              <a:rPr lang="de-DE" sz="1800" b="0" dirty="0">
                <a:solidFill>
                  <a:srgbClr val="9E60B8"/>
                </a:solidFill>
              </a:rPr>
              <a:t>Autor</a:t>
            </a:r>
            <a:r>
              <a:rPr lang="de-DE" sz="1800" b="0" dirty="0">
                <a:solidFill>
                  <a:srgbClr val="36544F"/>
                </a:solidFill>
              </a:rPr>
              <a:t> eines bestimmten </a:t>
            </a:r>
            <a:r>
              <a:rPr lang="de-DE" sz="1800" b="0" dirty="0">
                <a:solidFill>
                  <a:srgbClr val="57B98F"/>
                </a:solidFill>
              </a:rPr>
              <a:t>Ratings</a:t>
            </a:r>
            <a:r>
              <a:rPr lang="de-DE" sz="1800" b="0" dirty="0">
                <a:solidFill>
                  <a:srgbClr val="36544F"/>
                </a:solidFill>
              </a:rPr>
              <a:t> eines bestimmten </a:t>
            </a:r>
            <a:r>
              <a:rPr lang="de-DE" sz="1800" b="0" dirty="0">
                <a:solidFill>
                  <a:srgbClr val="5493CB"/>
                </a:solidFill>
              </a:rPr>
              <a:t>Biers</a:t>
            </a:r>
          </a:p>
        </p:txBody>
      </p:sp>
      <p:sp>
        <p:nvSpPr>
          <p:cNvPr id="12" name="Textfeld 11">
            <a:extLst>
              <a:ext uri="{FF2B5EF4-FFF2-40B4-BE49-F238E27FC236}">
                <a16:creationId xmlns:a16="http://schemas.microsoft.com/office/drawing/2014/main" id="{48576576-8E25-0E49-BE2F-7FDB0D9608D2}"/>
              </a:ext>
            </a:extLst>
          </p:cNvPr>
          <p:cNvSpPr txBox="1"/>
          <p:nvPr/>
        </p:nvSpPr>
        <p:spPr>
          <a:xfrm>
            <a:off x="1578477" y="2739156"/>
            <a:ext cx="170434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GET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/</a:t>
            </a:r>
            <a:r>
              <a:rPr lang="de-DE" sz="1400" dirty="0" err="1">
                <a:solidFill>
                  <a:srgbClr val="41719C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beer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/1</a:t>
            </a:r>
          </a:p>
        </p:txBody>
      </p:sp>
      <p:sp>
        <p:nvSpPr>
          <p:cNvPr id="13" name="Textfeld 12">
            <a:extLst>
              <a:ext uri="{FF2B5EF4-FFF2-40B4-BE49-F238E27FC236}">
                <a16:creationId xmlns:a16="http://schemas.microsoft.com/office/drawing/2014/main" id="{C54E1D08-4003-6849-9C31-BE4EC4D0F1FE}"/>
              </a:ext>
            </a:extLst>
          </p:cNvPr>
          <p:cNvSpPr txBox="1"/>
          <p:nvPr/>
        </p:nvSpPr>
        <p:spPr>
          <a:xfrm>
            <a:off x="4092397" y="2739156"/>
            <a:ext cx="30502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GET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/</a:t>
            </a:r>
            <a:r>
              <a:rPr lang="de-DE" sz="1400" dirty="0" err="1">
                <a:solidFill>
                  <a:srgbClr val="41719C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beer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/1/</a:t>
            </a:r>
            <a:r>
              <a:rPr lang="de-DE" sz="1400" dirty="0" err="1">
                <a:solidFill>
                  <a:srgbClr val="5AB88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/R1</a:t>
            </a:r>
          </a:p>
        </p:txBody>
      </p:sp>
      <p:sp>
        <p:nvSpPr>
          <p:cNvPr id="15" name="Textfeld 14">
            <a:extLst>
              <a:ext uri="{FF2B5EF4-FFF2-40B4-BE49-F238E27FC236}">
                <a16:creationId xmlns:a16="http://schemas.microsoft.com/office/drawing/2014/main" id="{9898B61C-657B-2D41-8BE4-21B4BF71B13C}"/>
              </a:ext>
            </a:extLst>
          </p:cNvPr>
          <p:cNvSpPr txBox="1"/>
          <p:nvPr/>
        </p:nvSpPr>
        <p:spPr>
          <a:xfrm>
            <a:off x="1523999" y="5360186"/>
            <a:ext cx="2942253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 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"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"1",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"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"Barfüßer"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16" name="Textfeld 15">
            <a:extLst>
              <a:ext uri="{FF2B5EF4-FFF2-40B4-BE49-F238E27FC236}">
                <a16:creationId xmlns:a16="http://schemas.microsoft.com/office/drawing/2014/main" id="{F952A52E-7F6C-F84E-9440-06694C2D6A7F}"/>
              </a:ext>
            </a:extLst>
          </p:cNvPr>
          <p:cNvSpPr txBox="1"/>
          <p:nvPr/>
        </p:nvSpPr>
        <p:spPr>
          <a:xfrm>
            <a:off x="3847321" y="5360185"/>
            <a:ext cx="2942253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 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"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"R1",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"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author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"U1",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"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stars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3,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"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good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!"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pic>
        <p:nvPicPr>
          <p:cNvPr id="9" name="Grafik 8" descr="Ein Bild, das drinnen, Monitor, Computer, Bildschirm enthält.&#10;&#10;Automatisch generierte Beschreibung">
            <a:extLst>
              <a:ext uri="{FF2B5EF4-FFF2-40B4-BE49-F238E27FC236}">
                <a16:creationId xmlns:a16="http://schemas.microsoft.com/office/drawing/2014/main" id="{235E5C04-3860-F344-9844-5566513DAB6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82278" y="3085370"/>
            <a:ext cx="7541443" cy="23058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468479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Abfragen mit REST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510864C-49B6-184D-B106-DC15D7C131A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REST-Zugriff</a:t>
            </a:r>
          </a:p>
          <a:p>
            <a:r>
              <a:rPr lang="de-DE" sz="1800" b="0" dirty="0">
                <a:solidFill>
                  <a:srgbClr val="36544F"/>
                </a:solidFill>
              </a:rPr>
              <a:t>Exemplarisch und vereinfacht: Der </a:t>
            </a:r>
            <a:r>
              <a:rPr lang="de-DE" sz="1800" b="0" dirty="0">
                <a:solidFill>
                  <a:srgbClr val="9E60B8"/>
                </a:solidFill>
              </a:rPr>
              <a:t>Autor</a:t>
            </a:r>
            <a:r>
              <a:rPr lang="de-DE" sz="1800" b="0" dirty="0">
                <a:solidFill>
                  <a:srgbClr val="36544F"/>
                </a:solidFill>
              </a:rPr>
              <a:t> eines bestimmten </a:t>
            </a:r>
            <a:r>
              <a:rPr lang="de-DE" sz="1800" b="0" dirty="0">
                <a:solidFill>
                  <a:srgbClr val="57B98F"/>
                </a:solidFill>
              </a:rPr>
              <a:t>Ratings</a:t>
            </a:r>
            <a:r>
              <a:rPr lang="de-DE" sz="1800" b="0" dirty="0">
                <a:solidFill>
                  <a:srgbClr val="36544F"/>
                </a:solidFill>
              </a:rPr>
              <a:t> eines bestimmten </a:t>
            </a:r>
            <a:r>
              <a:rPr lang="de-DE" sz="1800" b="0" dirty="0">
                <a:solidFill>
                  <a:srgbClr val="5493CB"/>
                </a:solidFill>
              </a:rPr>
              <a:t>Biers</a:t>
            </a:r>
          </a:p>
          <a:p>
            <a:endParaRPr lang="de-DE" b="0" dirty="0">
              <a:solidFill>
                <a:srgbClr val="36544F"/>
              </a:solidFill>
            </a:endParaRP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459503D5-1018-0845-A154-FD593CDB8E7F}"/>
              </a:ext>
            </a:extLst>
          </p:cNvPr>
          <p:cNvSpPr txBox="1"/>
          <p:nvPr/>
        </p:nvSpPr>
        <p:spPr>
          <a:xfrm>
            <a:off x="1578477" y="2739156"/>
            <a:ext cx="170434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GET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/</a:t>
            </a:r>
            <a:r>
              <a:rPr lang="de-DE" sz="1400" dirty="0" err="1">
                <a:solidFill>
                  <a:srgbClr val="41719C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beer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/1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B77579FA-2200-9940-A164-229C2D22C34C}"/>
              </a:ext>
            </a:extLst>
          </p:cNvPr>
          <p:cNvSpPr txBox="1"/>
          <p:nvPr/>
        </p:nvSpPr>
        <p:spPr>
          <a:xfrm>
            <a:off x="4092397" y="2739156"/>
            <a:ext cx="30502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GET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/</a:t>
            </a:r>
            <a:r>
              <a:rPr lang="de-DE" sz="1400" dirty="0" err="1">
                <a:solidFill>
                  <a:srgbClr val="41719C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beer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/1/</a:t>
            </a:r>
            <a:r>
              <a:rPr lang="de-DE" sz="1400" dirty="0" err="1">
                <a:solidFill>
                  <a:srgbClr val="5AB88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/R1</a:t>
            </a:r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A4EA9B30-84A8-1A46-93ED-49B4ADCC4002}"/>
              </a:ext>
            </a:extLst>
          </p:cNvPr>
          <p:cNvSpPr txBox="1"/>
          <p:nvPr/>
        </p:nvSpPr>
        <p:spPr>
          <a:xfrm>
            <a:off x="6583741" y="2739156"/>
            <a:ext cx="30502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GET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/</a:t>
            </a:r>
            <a:r>
              <a:rPr lang="de-DE" sz="1400" dirty="0" err="1">
                <a:solidFill>
                  <a:srgbClr val="CA9FC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user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/U1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EF3C8845-CFED-6448-9992-5547FBEB7824}"/>
              </a:ext>
            </a:extLst>
          </p:cNvPr>
          <p:cNvSpPr txBox="1"/>
          <p:nvPr/>
        </p:nvSpPr>
        <p:spPr>
          <a:xfrm>
            <a:off x="1523999" y="5360186"/>
            <a:ext cx="2942253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 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"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"1",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"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"Barfüßer"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31AACEAA-2BC8-C841-A9F1-25F458BD51B9}"/>
              </a:ext>
            </a:extLst>
          </p:cNvPr>
          <p:cNvSpPr txBox="1"/>
          <p:nvPr/>
        </p:nvSpPr>
        <p:spPr>
          <a:xfrm>
            <a:off x="3847321" y="5360185"/>
            <a:ext cx="2942253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 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"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"R1",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"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author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"U1",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"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stars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3,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"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good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!"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111BA482-B630-BF48-8706-BCB31CCCB3D6}"/>
              </a:ext>
            </a:extLst>
          </p:cNvPr>
          <p:cNvSpPr txBox="1"/>
          <p:nvPr/>
        </p:nvSpPr>
        <p:spPr>
          <a:xfrm>
            <a:off x="6583741" y="5401190"/>
            <a:ext cx="2942253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 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"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"U1",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"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"Klaus",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pic>
        <p:nvPicPr>
          <p:cNvPr id="12" name="Grafik 11" descr="Ein Bild, das drinnen, Monitor, Computer, Bildschirm enthält.&#10;&#10;Automatisch generierte Beschreibung">
            <a:extLst>
              <a:ext uri="{FF2B5EF4-FFF2-40B4-BE49-F238E27FC236}">
                <a16:creationId xmlns:a16="http://schemas.microsoft.com/office/drawing/2014/main" id="{7EA77AE6-8C3F-3A4E-A721-939C1154206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82278" y="3085370"/>
            <a:ext cx="7541443" cy="23058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260445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Abfragen mit REST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510864C-49B6-184D-B106-DC15D7C131A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REST-Zugriff</a:t>
            </a:r>
          </a:p>
          <a:p>
            <a:r>
              <a:rPr lang="de-DE" sz="1800" b="0" dirty="0">
                <a:solidFill>
                  <a:srgbClr val="36544F"/>
                </a:solidFill>
              </a:rPr>
              <a:t>Exemplarisch und vereinfacht: Der </a:t>
            </a:r>
            <a:r>
              <a:rPr lang="de-DE" sz="1800" b="0" dirty="0">
                <a:solidFill>
                  <a:srgbClr val="9E60B8"/>
                </a:solidFill>
              </a:rPr>
              <a:t>Autor</a:t>
            </a:r>
            <a:r>
              <a:rPr lang="de-DE" sz="1800" b="0" dirty="0">
                <a:solidFill>
                  <a:srgbClr val="36544F"/>
                </a:solidFill>
              </a:rPr>
              <a:t> eines bestimmten </a:t>
            </a:r>
            <a:r>
              <a:rPr lang="de-DE" sz="1800" b="0" dirty="0">
                <a:solidFill>
                  <a:srgbClr val="57B98F"/>
                </a:solidFill>
              </a:rPr>
              <a:t>Ratings</a:t>
            </a:r>
            <a:r>
              <a:rPr lang="de-DE" sz="1800" b="0" dirty="0">
                <a:solidFill>
                  <a:srgbClr val="36544F"/>
                </a:solidFill>
              </a:rPr>
              <a:t> eines bestimmten </a:t>
            </a:r>
            <a:r>
              <a:rPr lang="de-DE" sz="1800" b="0" dirty="0">
                <a:solidFill>
                  <a:srgbClr val="5493CB"/>
                </a:solidFill>
              </a:rPr>
              <a:t>Biers</a:t>
            </a:r>
          </a:p>
          <a:p>
            <a:r>
              <a:rPr lang="de-DE" sz="1800" b="0" dirty="0">
                <a:solidFill>
                  <a:srgbClr val="36544F"/>
                </a:solidFill>
              </a:rPr>
              <a:t>Ebenfalls vereinfacht: es kommt immer ein ganzes Objekt zurück</a:t>
            </a:r>
          </a:p>
          <a:p>
            <a:endParaRPr lang="de-DE" b="0" dirty="0">
              <a:solidFill>
                <a:srgbClr val="36544F"/>
              </a:solidFill>
            </a:endParaRP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459503D5-1018-0845-A154-FD593CDB8E7F}"/>
              </a:ext>
            </a:extLst>
          </p:cNvPr>
          <p:cNvSpPr txBox="1"/>
          <p:nvPr/>
        </p:nvSpPr>
        <p:spPr>
          <a:xfrm>
            <a:off x="1578477" y="2739156"/>
            <a:ext cx="170434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GET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/</a:t>
            </a:r>
            <a:r>
              <a:rPr lang="de-DE" sz="1400" dirty="0" err="1">
                <a:solidFill>
                  <a:srgbClr val="41719C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beer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/1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B77579FA-2200-9940-A164-229C2D22C34C}"/>
              </a:ext>
            </a:extLst>
          </p:cNvPr>
          <p:cNvSpPr txBox="1"/>
          <p:nvPr/>
        </p:nvSpPr>
        <p:spPr>
          <a:xfrm>
            <a:off x="4092397" y="2739156"/>
            <a:ext cx="30502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GET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/</a:t>
            </a:r>
            <a:r>
              <a:rPr lang="de-DE" sz="1400" dirty="0" err="1">
                <a:solidFill>
                  <a:srgbClr val="41719C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beer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/1/</a:t>
            </a:r>
            <a:r>
              <a:rPr lang="de-DE" sz="1400" dirty="0" err="1">
                <a:solidFill>
                  <a:srgbClr val="5AB88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/R1</a:t>
            </a:r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A4EA9B30-84A8-1A46-93ED-49B4ADCC4002}"/>
              </a:ext>
            </a:extLst>
          </p:cNvPr>
          <p:cNvSpPr txBox="1"/>
          <p:nvPr/>
        </p:nvSpPr>
        <p:spPr>
          <a:xfrm>
            <a:off x="6583741" y="2739156"/>
            <a:ext cx="30502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GET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/</a:t>
            </a:r>
            <a:r>
              <a:rPr lang="de-DE" sz="1400" dirty="0" err="1">
                <a:solidFill>
                  <a:srgbClr val="CA9FC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user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/U1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EF3C8845-CFED-6448-9992-5547FBEB7824}"/>
              </a:ext>
            </a:extLst>
          </p:cNvPr>
          <p:cNvSpPr txBox="1"/>
          <p:nvPr/>
        </p:nvSpPr>
        <p:spPr>
          <a:xfrm>
            <a:off x="1523999" y="5360186"/>
            <a:ext cx="2942253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 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"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"1",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"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"Barfüßer"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31AACEAA-2BC8-C841-A9F1-25F458BD51B9}"/>
              </a:ext>
            </a:extLst>
          </p:cNvPr>
          <p:cNvSpPr txBox="1"/>
          <p:nvPr/>
        </p:nvSpPr>
        <p:spPr>
          <a:xfrm>
            <a:off x="3847321" y="5360185"/>
            <a:ext cx="2942253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 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"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"R1",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"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author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"U1",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"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stars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3,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"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good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!"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111BA482-B630-BF48-8706-BCB31CCCB3D6}"/>
              </a:ext>
            </a:extLst>
          </p:cNvPr>
          <p:cNvSpPr txBox="1"/>
          <p:nvPr/>
        </p:nvSpPr>
        <p:spPr>
          <a:xfrm>
            <a:off x="6583741" y="5401190"/>
            <a:ext cx="2942253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 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"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"U1",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"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"Klaus",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pic>
        <p:nvPicPr>
          <p:cNvPr id="12" name="Grafik 11" descr="Ein Bild, das drinnen, Monitor, Computer, Bildschirm enthält.&#10;&#10;Automatisch generierte Beschreibung">
            <a:extLst>
              <a:ext uri="{FF2B5EF4-FFF2-40B4-BE49-F238E27FC236}">
                <a16:creationId xmlns:a16="http://schemas.microsoft.com/office/drawing/2014/main" id="{7EA77AE6-8C3F-3A4E-A721-939C1154206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82278" y="3085370"/>
            <a:ext cx="7541443" cy="23058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203136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>
            <a:extLst>
              <a:ext uri="{FF2B5EF4-FFF2-40B4-BE49-F238E27FC236}">
                <a16:creationId xmlns:a16="http://schemas.microsoft.com/office/drawing/2014/main" id="{F0F551FF-1BA4-4C4A-8003-34A85EF2EB1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49849" y="895461"/>
            <a:ext cx="1515749" cy="5752956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GraphQL </a:t>
            </a:r>
            <a:r>
              <a:rPr lang="de-DE" dirty="0" err="1"/>
              <a:t>Queries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510864C-49B6-184D-B106-DC15D7C131A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Use</a:t>
            </a:r>
            <a:r>
              <a:rPr lang="de-DE" dirty="0"/>
              <a:t>-Case spezifische Abfragen – 1</a:t>
            </a:r>
          </a:p>
        </p:txBody>
      </p:sp>
      <p:pic>
        <p:nvPicPr>
          <p:cNvPr id="15" name="Grafik 14">
            <a:extLst>
              <a:ext uri="{FF2B5EF4-FFF2-40B4-BE49-F238E27FC236}">
                <a16:creationId xmlns:a16="http://schemas.microsoft.com/office/drawing/2014/main" id="{D206522D-2326-F34A-91E7-38A0AF17E62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71362" y="1767246"/>
            <a:ext cx="3900077" cy="4487438"/>
          </a:xfrm>
          <a:prstGeom prst="rect">
            <a:avLst/>
          </a:prstGeom>
        </p:spPr>
      </p:pic>
      <p:sp>
        <p:nvSpPr>
          <p:cNvPr id="28" name="Textfeld 27">
            <a:extLst>
              <a:ext uri="{FF2B5EF4-FFF2-40B4-BE49-F238E27FC236}">
                <a16:creationId xmlns:a16="http://schemas.microsoft.com/office/drawing/2014/main" id="{8DCB9F7F-E504-B046-B0DF-113318DEC063}"/>
              </a:ext>
            </a:extLst>
          </p:cNvPr>
          <p:cNvSpPr txBox="1"/>
          <p:nvPr/>
        </p:nvSpPr>
        <p:spPr>
          <a:xfrm>
            <a:off x="129067" y="3429000"/>
            <a:ext cx="4362013" cy="1600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 </a:t>
            </a:r>
            <a:r>
              <a:rPr lang="de-DE" sz="14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4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4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4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averageStars</a:t>
            </a:r>
            <a:endParaRPr lang="de-DE" sz="1400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}</a:t>
            </a:r>
          </a:p>
          <a:p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r>
              <a:rPr lang="de-DE" sz="14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endParaRPr lang="de-DE" sz="1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cxnSp>
        <p:nvCxnSpPr>
          <p:cNvPr id="21" name="Gerade Verbindung mit Pfeil 20">
            <a:extLst>
              <a:ext uri="{FF2B5EF4-FFF2-40B4-BE49-F238E27FC236}">
                <a16:creationId xmlns:a16="http://schemas.microsoft.com/office/drawing/2014/main" id="{B08DDA09-8BE1-7947-B3E2-E1888F944767}"/>
              </a:ext>
            </a:extLst>
          </p:cNvPr>
          <p:cNvCxnSpPr>
            <a:cxnSpLocks/>
          </p:cNvCxnSpPr>
          <p:nvPr/>
        </p:nvCxnSpPr>
        <p:spPr>
          <a:xfrm flipV="1">
            <a:off x="5798372" y="2990626"/>
            <a:ext cx="2312894" cy="1020340"/>
          </a:xfrm>
          <a:prstGeom prst="straightConnector1">
            <a:avLst/>
          </a:prstGeom>
          <a:ln w="25400">
            <a:solidFill>
              <a:srgbClr val="FB8E20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Rechteck 35">
            <a:extLst>
              <a:ext uri="{FF2B5EF4-FFF2-40B4-BE49-F238E27FC236}">
                <a16:creationId xmlns:a16="http://schemas.microsoft.com/office/drawing/2014/main" id="{06EF0312-95ED-5040-859B-F23E036C97CD}"/>
              </a:ext>
            </a:extLst>
          </p:cNvPr>
          <p:cNvSpPr/>
          <p:nvPr/>
        </p:nvSpPr>
        <p:spPr>
          <a:xfrm>
            <a:off x="8270542" y="1406354"/>
            <a:ext cx="740153" cy="570626"/>
          </a:xfrm>
          <a:prstGeom prst="rect">
            <a:avLst/>
          </a:prstGeom>
          <a:solidFill>
            <a:srgbClr val="D6A08C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B58900"/>
              </a:solidFill>
            </a:endParaRPr>
          </a:p>
        </p:txBody>
      </p:sp>
      <p:sp>
        <p:nvSpPr>
          <p:cNvPr id="37" name="Rechteck 36">
            <a:extLst>
              <a:ext uri="{FF2B5EF4-FFF2-40B4-BE49-F238E27FC236}">
                <a16:creationId xmlns:a16="http://schemas.microsoft.com/office/drawing/2014/main" id="{44D4F918-1259-E64C-88BB-A66F3A9EF156}"/>
              </a:ext>
            </a:extLst>
          </p:cNvPr>
          <p:cNvSpPr/>
          <p:nvPr/>
        </p:nvSpPr>
        <p:spPr>
          <a:xfrm>
            <a:off x="8270541" y="4283486"/>
            <a:ext cx="740153" cy="530509"/>
          </a:xfrm>
          <a:prstGeom prst="rect">
            <a:avLst/>
          </a:prstGeom>
          <a:solidFill>
            <a:srgbClr val="5AB88F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>
                <a:solidFill>
                  <a:srgbClr val="B58900"/>
                </a:solidFill>
              </a:rPr>
              <a:t>    </a:t>
            </a:r>
          </a:p>
        </p:txBody>
      </p:sp>
      <p:sp>
        <p:nvSpPr>
          <p:cNvPr id="38" name="Rechteck 37">
            <a:extLst>
              <a:ext uri="{FF2B5EF4-FFF2-40B4-BE49-F238E27FC236}">
                <a16:creationId xmlns:a16="http://schemas.microsoft.com/office/drawing/2014/main" id="{8D28423D-8C2C-CD48-98A8-F23116598D1A}"/>
              </a:ext>
            </a:extLst>
          </p:cNvPr>
          <p:cNvSpPr/>
          <p:nvPr/>
        </p:nvSpPr>
        <p:spPr>
          <a:xfrm>
            <a:off x="8265301" y="5671922"/>
            <a:ext cx="740153" cy="530509"/>
          </a:xfrm>
          <a:prstGeom prst="rect">
            <a:avLst/>
          </a:prstGeom>
          <a:solidFill>
            <a:srgbClr val="CA9FC9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B58900"/>
              </a:solidFill>
            </a:endParaRPr>
          </a:p>
        </p:txBody>
      </p:sp>
      <p:sp>
        <p:nvSpPr>
          <p:cNvPr id="39" name="Rechteck 38">
            <a:extLst>
              <a:ext uri="{FF2B5EF4-FFF2-40B4-BE49-F238E27FC236}">
                <a16:creationId xmlns:a16="http://schemas.microsoft.com/office/drawing/2014/main" id="{64212127-EB5B-DE4F-9E4C-6BAA895CD275}"/>
              </a:ext>
            </a:extLst>
          </p:cNvPr>
          <p:cNvSpPr/>
          <p:nvPr/>
        </p:nvSpPr>
        <p:spPr>
          <a:xfrm>
            <a:off x="8318984" y="1232371"/>
            <a:ext cx="740153" cy="108682"/>
          </a:xfrm>
          <a:prstGeom prst="rect">
            <a:avLst/>
          </a:prstGeom>
          <a:solidFill>
            <a:srgbClr val="D6A08C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B58900"/>
              </a:solidFill>
            </a:endParaRPr>
          </a:p>
        </p:txBody>
      </p:sp>
      <p:sp>
        <p:nvSpPr>
          <p:cNvPr id="40" name="Rechteck 39">
            <a:extLst>
              <a:ext uri="{FF2B5EF4-FFF2-40B4-BE49-F238E27FC236}">
                <a16:creationId xmlns:a16="http://schemas.microsoft.com/office/drawing/2014/main" id="{624EDF71-0165-8D49-ADDB-6FB2B7614EC7}"/>
              </a:ext>
            </a:extLst>
          </p:cNvPr>
          <p:cNvSpPr/>
          <p:nvPr/>
        </p:nvSpPr>
        <p:spPr>
          <a:xfrm>
            <a:off x="8265301" y="4121523"/>
            <a:ext cx="740153" cy="96663"/>
          </a:xfrm>
          <a:prstGeom prst="rect">
            <a:avLst/>
          </a:prstGeom>
          <a:solidFill>
            <a:srgbClr val="5AB88F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>
                <a:solidFill>
                  <a:srgbClr val="B58900"/>
                </a:solidFill>
              </a:rPr>
              <a:t>    </a:t>
            </a:r>
          </a:p>
        </p:txBody>
      </p:sp>
      <p:sp>
        <p:nvSpPr>
          <p:cNvPr id="41" name="Rechteck 40">
            <a:extLst>
              <a:ext uri="{FF2B5EF4-FFF2-40B4-BE49-F238E27FC236}">
                <a16:creationId xmlns:a16="http://schemas.microsoft.com/office/drawing/2014/main" id="{97087D29-17E9-B741-85BA-A1EBD251C1E9}"/>
              </a:ext>
            </a:extLst>
          </p:cNvPr>
          <p:cNvSpPr/>
          <p:nvPr/>
        </p:nvSpPr>
        <p:spPr>
          <a:xfrm>
            <a:off x="8303485" y="5539058"/>
            <a:ext cx="740153" cy="85411"/>
          </a:xfrm>
          <a:prstGeom prst="rect">
            <a:avLst/>
          </a:prstGeom>
          <a:solidFill>
            <a:srgbClr val="CA9FC9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B58900"/>
              </a:solidFill>
            </a:endParaRPr>
          </a:p>
        </p:txBody>
      </p:sp>
      <p:sp>
        <p:nvSpPr>
          <p:cNvPr id="42" name="Rechteck 41">
            <a:extLst>
              <a:ext uri="{FF2B5EF4-FFF2-40B4-BE49-F238E27FC236}">
                <a16:creationId xmlns:a16="http://schemas.microsoft.com/office/drawing/2014/main" id="{7E753F01-CDFF-4D46-9219-C7014DBF4C2D}"/>
              </a:ext>
            </a:extLst>
          </p:cNvPr>
          <p:cNvSpPr/>
          <p:nvPr/>
        </p:nvSpPr>
        <p:spPr>
          <a:xfrm>
            <a:off x="8265300" y="3263596"/>
            <a:ext cx="740153" cy="132127"/>
          </a:xfrm>
          <a:prstGeom prst="rect">
            <a:avLst/>
          </a:prstGeom>
          <a:solidFill>
            <a:srgbClr val="629FCE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B589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7224267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Grafik 14">
            <a:extLst>
              <a:ext uri="{FF2B5EF4-FFF2-40B4-BE49-F238E27FC236}">
                <a16:creationId xmlns:a16="http://schemas.microsoft.com/office/drawing/2014/main" id="{5D8D7F4B-D5E6-7A44-AF92-DD7D4FBDB6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49849" y="895461"/>
            <a:ext cx="1515749" cy="5752956"/>
          </a:xfrm>
          <a:prstGeom prst="rect">
            <a:avLst/>
          </a:prstGeom>
        </p:spPr>
      </p:pic>
      <p:pic>
        <p:nvPicPr>
          <p:cNvPr id="22" name="Grafik 21">
            <a:extLst>
              <a:ext uri="{FF2B5EF4-FFF2-40B4-BE49-F238E27FC236}">
                <a16:creationId xmlns:a16="http://schemas.microsoft.com/office/drawing/2014/main" id="{49CC76B9-2F8D-274C-B32C-A6A982D731D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71362" y="1770125"/>
            <a:ext cx="3900077" cy="4487438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GraphQL </a:t>
            </a:r>
            <a:r>
              <a:rPr lang="de-DE" dirty="0" err="1"/>
              <a:t>Queries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510864C-49B6-184D-B106-DC15D7C131A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Use</a:t>
            </a:r>
            <a:r>
              <a:rPr lang="de-DE" dirty="0"/>
              <a:t>-Case spezifische Abfragen – 2</a:t>
            </a:r>
          </a:p>
        </p:txBody>
      </p:sp>
      <p:sp>
        <p:nvSpPr>
          <p:cNvPr id="24" name="Textfeld 23">
            <a:extLst>
              <a:ext uri="{FF2B5EF4-FFF2-40B4-BE49-F238E27FC236}">
                <a16:creationId xmlns:a16="http://schemas.microsoft.com/office/drawing/2014/main" id="{EDC947DF-2B72-CB49-9C90-D00AA216A026}"/>
              </a:ext>
            </a:extLst>
          </p:cNvPr>
          <p:cNvSpPr txBox="1"/>
          <p:nvPr/>
        </p:nvSpPr>
        <p:spPr>
          <a:xfrm>
            <a:off x="129067" y="3429000"/>
            <a:ext cx="4362013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 </a:t>
            </a:r>
            <a:r>
              <a:rPr lang="de-DE" sz="14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4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beerId</a:t>
            </a:r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"B1" 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  <a:r>
              <a:rPr lang="de-DE" sz="14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r>
              <a:rPr lang="de-DE" sz="14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4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endParaRPr lang="de-DE" sz="1400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4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price</a:t>
            </a:r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4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ratings</a:t>
            </a:r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</a:t>
            </a:r>
            <a:r>
              <a:rPr lang="de-DE" sz="1400" b="1" dirty="0" err="1">
                <a:solidFill>
                  <a:srgbClr val="5AB88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stars</a:t>
            </a:r>
            <a:endParaRPr lang="de-DE" sz="1400" b="1" dirty="0">
              <a:solidFill>
                <a:srgbClr val="5AB88F"/>
              </a:solidFill>
              <a:latin typeface="Source Code Pro Semibold" panose="020B0509030403020204" pitchFamily="49" charset="0"/>
              <a:ea typeface="Source Code Pro Semibold" panose="020B0509030403020204" pitchFamily="49" charset="0"/>
            </a:endParaRPr>
          </a:p>
          <a:p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</a:t>
            </a:r>
            <a:r>
              <a:rPr lang="de-DE" sz="1400" b="1" dirty="0" err="1">
                <a:solidFill>
                  <a:srgbClr val="5AB88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comment</a:t>
            </a:r>
            <a:endParaRPr lang="de-DE" sz="1400" b="1" dirty="0">
              <a:solidFill>
                <a:srgbClr val="5AB88F"/>
              </a:solidFill>
              <a:latin typeface="Source Code Pro Semibold" panose="020B0509030403020204" pitchFamily="49" charset="0"/>
              <a:ea typeface="Source Code Pro Semibold" panose="020B0509030403020204" pitchFamily="49" charset="0"/>
            </a:endParaRPr>
          </a:p>
          <a:p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</a:t>
            </a:r>
            <a:r>
              <a:rPr lang="de-DE" sz="1400" b="1" dirty="0" err="1">
                <a:solidFill>
                  <a:srgbClr val="5AB88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author</a:t>
            </a:r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 </a:t>
            </a:r>
            <a:r>
              <a:rPr lang="de-DE" sz="1400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name</a:t>
            </a:r>
            <a:endParaRPr lang="de-DE" sz="1400" b="1" dirty="0">
              <a:solidFill>
                <a:srgbClr val="9E60B8"/>
              </a:solidFill>
              <a:latin typeface="Source Code Pro Semibold" panose="020B0509030403020204" pitchFamily="49" charset="0"/>
              <a:ea typeface="Source Code Pro Semibold" panose="020B0509030403020204" pitchFamily="49" charset="0"/>
            </a:endParaRPr>
          </a:p>
          <a:p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}</a:t>
            </a:r>
          </a:p>
          <a:p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}</a:t>
            </a:r>
          </a:p>
          <a:p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4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shops</a:t>
            </a:r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  <a:r>
              <a:rPr lang="de-DE" sz="1400" dirty="0" err="1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}</a:t>
            </a:r>
          </a:p>
          <a:p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}</a:t>
            </a:r>
          </a:p>
          <a:p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r>
              <a:rPr lang="de-DE" sz="14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endParaRPr lang="de-DE" sz="1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cxnSp>
        <p:nvCxnSpPr>
          <p:cNvPr id="21" name="Gerade Verbindung mit Pfeil 20">
            <a:extLst>
              <a:ext uri="{FF2B5EF4-FFF2-40B4-BE49-F238E27FC236}">
                <a16:creationId xmlns:a16="http://schemas.microsoft.com/office/drawing/2014/main" id="{B08DDA09-8BE1-7947-B3E2-E1888F944767}"/>
              </a:ext>
            </a:extLst>
          </p:cNvPr>
          <p:cNvCxnSpPr>
            <a:cxnSpLocks/>
          </p:cNvCxnSpPr>
          <p:nvPr/>
        </p:nvCxnSpPr>
        <p:spPr>
          <a:xfrm flipV="1">
            <a:off x="4324574" y="2958353"/>
            <a:ext cx="3757781" cy="1"/>
          </a:xfrm>
          <a:prstGeom prst="straightConnector1">
            <a:avLst/>
          </a:prstGeom>
          <a:ln w="25400">
            <a:solidFill>
              <a:srgbClr val="FB8E20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Gerade Verbindung mit Pfeil 22">
            <a:extLst>
              <a:ext uri="{FF2B5EF4-FFF2-40B4-BE49-F238E27FC236}">
                <a16:creationId xmlns:a16="http://schemas.microsoft.com/office/drawing/2014/main" id="{60621E6A-16E0-644E-899B-B2ED98DA84A6}"/>
              </a:ext>
            </a:extLst>
          </p:cNvPr>
          <p:cNvCxnSpPr>
            <a:cxnSpLocks/>
          </p:cNvCxnSpPr>
          <p:nvPr/>
        </p:nvCxnSpPr>
        <p:spPr>
          <a:xfrm flipV="1">
            <a:off x="6042355" y="2087613"/>
            <a:ext cx="2040000" cy="1352347"/>
          </a:xfrm>
          <a:prstGeom prst="straightConnector1">
            <a:avLst/>
          </a:prstGeom>
          <a:ln w="25400">
            <a:solidFill>
              <a:srgbClr val="FB8E20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Gerade Verbindung mit Pfeil 13">
            <a:extLst>
              <a:ext uri="{FF2B5EF4-FFF2-40B4-BE49-F238E27FC236}">
                <a16:creationId xmlns:a16="http://schemas.microsoft.com/office/drawing/2014/main" id="{3C0F799C-4963-8346-94E2-D3FC4C88ADBE}"/>
              </a:ext>
            </a:extLst>
          </p:cNvPr>
          <p:cNvCxnSpPr>
            <a:cxnSpLocks/>
          </p:cNvCxnSpPr>
          <p:nvPr/>
        </p:nvCxnSpPr>
        <p:spPr>
          <a:xfrm>
            <a:off x="5410593" y="5014913"/>
            <a:ext cx="2723757" cy="817027"/>
          </a:xfrm>
          <a:prstGeom prst="straightConnector1">
            <a:avLst/>
          </a:prstGeom>
          <a:ln w="25400">
            <a:solidFill>
              <a:srgbClr val="FB8E20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Gerade Verbindung mit Pfeil 25">
            <a:extLst>
              <a:ext uri="{FF2B5EF4-FFF2-40B4-BE49-F238E27FC236}">
                <a16:creationId xmlns:a16="http://schemas.microsoft.com/office/drawing/2014/main" id="{4648F30D-CB11-394E-BFBC-30F916C4AA7E}"/>
              </a:ext>
            </a:extLst>
          </p:cNvPr>
          <p:cNvCxnSpPr>
            <a:cxnSpLocks/>
          </p:cNvCxnSpPr>
          <p:nvPr/>
        </p:nvCxnSpPr>
        <p:spPr>
          <a:xfrm flipV="1">
            <a:off x="6386986" y="4431226"/>
            <a:ext cx="1695369" cy="310513"/>
          </a:xfrm>
          <a:prstGeom prst="straightConnector1">
            <a:avLst/>
          </a:prstGeom>
          <a:ln w="25400">
            <a:solidFill>
              <a:srgbClr val="FB8E20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Rechteck 28">
            <a:extLst>
              <a:ext uri="{FF2B5EF4-FFF2-40B4-BE49-F238E27FC236}">
                <a16:creationId xmlns:a16="http://schemas.microsoft.com/office/drawing/2014/main" id="{6207DAA7-0968-4949-BDB2-DB01CB131E02}"/>
              </a:ext>
            </a:extLst>
          </p:cNvPr>
          <p:cNvSpPr/>
          <p:nvPr/>
        </p:nvSpPr>
        <p:spPr>
          <a:xfrm>
            <a:off x="8270542" y="1666045"/>
            <a:ext cx="740153" cy="251655"/>
          </a:xfrm>
          <a:prstGeom prst="rect">
            <a:avLst/>
          </a:prstGeom>
          <a:solidFill>
            <a:srgbClr val="D6A08C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B58900"/>
              </a:solidFill>
            </a:endParaRPr>
          </a:p>
        </p:txBody>
      </p:sp>
      <p:sp>
        <p:nvSpPr>
          <p:cNvPr id="30" name="Rechteck 29">
            <a:extLst>
              <a:ext uri="{FF2B5EF4-FFF2-40B4-BE49-F238E27FC236}">
                <a16:creationId xmlns:a16="http://schemas.microsoft.com/office/drawing/2014/main" id="{CE466241-C7CA-4F49-A88F-FAF16CC02D88}"/>
              </a:ext>
            </a:extLst>
          </p:cNvPr>
          <p:cNvSpPr/>
          <p:nvPr/>
        </p:nvSpPr>
        <p:spPr>
          <a:xfrm>
            <a:off x="8270542" y="2849672"/>
            <a:ext cx="740153" cy="108682"/>
          </a:xfrm>
          <a:prstGeom prst="rect">
            <a:avLst/>
          </a:prstGeom>
          <a:solidFill>
            <a:srgbClr val="629FCE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B58900"/>
              </a:solidFill>
            </a:endParaRPr>
          </a:p>
        </p:txBody>
      </p:sp>
      <p:sp>
        <p:nvSpPr>
          <p:cNvPr id="31" name="Rechteck 30">
            <a:extLst>
              <a:ext uri="{FF2B5EF4-FFF2-40B4-BE49-F238E27FC236}">
                <a16:creationId xmlns:a16="http://schemas.microsoft.com/office/drawing/2014/main" id="{C89FCEA5-BBC2-C54F-9C81-364C569D6D20}"/>
              </a:ext>
            </a:extLst>
          </p:cNvPr>
          <p:cNvSpPr/>
          <p:nvPr/>
        </p:nvSpPr>
        <p:spPr>
          <a:xfrm>
            <a:off x="8270541" y="4283486"/>
            <a:ext cx="740153" cy="108683"/>
          </a:xfrm>
          <a:prstGeom prst="rect">
            <a:avLst/>
          </a:prstGeom>
          <a:solidFill>
            <a:srgbClr val="5AB88F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B58900"/>
              </a:solidFill>
            </a:endParaRPr>
          </a:p>
        </p:txBody>
      </p:sp>
      <p:sp>
        <p:nvSpPr>
          <p:cNvPr id="32" name="Rechteck 31">
            <a:extLst>
              <a:ext uri="{FF2B5EF4-FFF2-40B4-BE49-F238E27FC236}">
                <a16:creationId xmlns:a16="http://schemas.microsoft.com/office/drawing/2014/main" id="{97451E1A-A4A3-F347-9A03-4A7AA0819A16}"/>
              </a:ext>
            </a:extLst>
          </p:cNvPr>
          <p:cNvSpPr/>
          <p:nvPr/>
        </p:nvSpPr>
        <p:spPr>
          <a:xfrm>
            <a:off x="8265301" y="5671923"/>
            <a:ext cx="740153" cy="108682"/>
          </a:xfrm>
          <a:prstGeom prst="rect">
            <a:avLst/>
          </a:prstGeom>
          <a:solidFill>
            <a:srgbClr val="CA9FC9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B589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5428626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Grafik 14">
            <a:extLst>
              <a:ext uri="{FF2B5EF4-FFF2-40B4-BE49-F238E27FC236}">
                <a16:creationId xmlns:a16="http://schemas.microsoft.com/office/drawing/2014/main" id="{FD503242-657A-8646-9EBA-74449138C0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49849" y="895461"/>
            <a:ext cx="1515749" cy="5752956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GraphQL </a:t>
            </a:r>
            <a:r>
              <a:rPr lang="de-DE" dirty="0" err="1"/>
              <a:t>Queries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510864C-49B6-184D-B106-DC15D7C131A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Use</a:t>
            </a:r>
            <a:r>
              <a:rPr lang="de-DE" dirty="0"/>
              <a:t>-Case spezifische Abfragen – 3</a:t>
            </a:r>
          </a:p>
        </p:txBody>
      </p:sp>
      <p:sp>
        <p:nvSpPr>
          <p:cNvPr id="24" name="Textfeld 23">
            <a:extLst>
              <a:ext uri="{FF2B5EF4-FFF2-40B4-BE49-F238E27FC236}">
                <a16:creationId xmlns:a16="http://schemas.microsoft.com/office/drawing/2014/main" id="{EDC947DF-2B72-CB49-9C90-D00AA216A026}"/>
              </a:ext>
            </a:extLst>
          </p:cNvPr>
          <p:cNvSpPr txBox="1"/>
          <p:nvPr/>
        </p:nvSpPr>
        <p:spPr>
          <a:xfrm>
            <a:off x="129160" y="4401752"/>
            <a:ext cx="4362013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2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 </a:t>
            </a:r>
            <a:r>
              <a:rPr lang="de-DE" sz="1200" dirty="0" err="1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shop</a:t>
            </a:r>
            <a:r>
              <a:rPr lang="de-DE" sz="12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2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shopId</a:t>
            </a:r>
            <a:r>
              <a:rPr lang="de-DE" sz="12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"S3") 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  <a:r>
              <a:rPr lang="de-DE" sz="12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r>
              <a:rPr lang="de-DE" sz="12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200" dirty="0" err="1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endParaRPr lang="de-DE" sz="1200" dirty="0">
              <a:solidFill>
                <a:srgbClr val="B58900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20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200" dirty="0" err="1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address</a:t>
            </a:r>
            <a:r>
              <a:rPr lang="de-DE" sz="120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  <a:r>
              <a:rPr lang="de-DE" sz="1200" dirty="0" err="1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street</a:t>
            </a:r>
            <a:r>
              <a:rPr lang="de-DE" sz="120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200" dirty="0" err="1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city</a:t>
            </a:r>
            <a:r>
              <a:rPr lang="de-DE" sz="120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}</a:t>
            </a:r>
          </a:p>
          <a:p>
            <a:r>
              <a:rPr lang="de-DE" sz="12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200" dirty="0" err="1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beers</a:t>
            </a:r>
            <a:r>
              <a:rPr lang="de-DE" sz="12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  <a:r>
              <a:rPr lang="de-DE" sz="12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2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2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2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}</a:t>
            </a:r>
          </a:p>
          <a:p>
            <a:r>
              <a:rPr lang="de-DE" sz="12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}</a:t>
            </a:r>
          </a:p>
          <a:p>
            <a:r>
              <a:rPr lang="de-DE" sz="12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 </a:t>
            </a:r>
          </a:p>
          <a:p>
            <a:r>
              <a:rPr lang="de-DE" sz="12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endParaRPr lang="de-DE" sz="12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pic>
        <p:nvPicPr>
          <p:cNvPr id="12" name="Grafik 11">
            <a:extLst>
              <a:ext uri="{FF2B5EF4-FFF2-40B4-BE49-F238E27FC236}">
                <a16:creationId xmlns:a16="http://schemas.microsoft.com/office/drawing/2014/main" id="{7A186999-3106-3342-9FE4-5F267793A42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" b="39282"/>
          <a:stretch/>
        </p:blipFill>
        <p:spPr>
          <a:xfrm>
            <a:off x="2871455" y="2742877"/>
            <a:ext cx="3900077" cy="2724685"/>
          </a:xfrm>
          <a:prstGeom prst="rect">
            <a:avLst/>
          </a:prstGeom>
        </p:spPr>
      </p:pic>
      <p:cxnSp>
        <p:nvCxnSpPr>
          <p:cNvPr id="21" name="Gerade Verbindung mit Pfeil 20">
            <a:extLst>
              <a:ext uri="{FF2B5EF4-FFF2-40B4-BE49-F238E27FC236}">
                <a16:creationId xmlns:a16="http://schemas.microsoft.com/office/drawing/2014/main" id="{B08DDA09-8BE1-7947-B3E2-E1888F944767}"/>
              </a:ext>
            </a:extLst>
          </p:cNvPr>
          <p:cNvCxnSpPr>
            <a:cxnSpLocks/>
          </p:cNvCxnSpPr>
          <p:nvPr/>
        </p:nvCxnSpPr>
        <p:spPr>
          <a:xfrm flipV="1">
            <a:off x="4070350" y="1680244"/>
            <a:ext cx="4030158" cy="2603242"/>
          </a:xfrm>
          <a:prstGeom prst="straightConnector1">
            <a:avLst/>
          </a:prstGeom>
          <a:ln w="25400">
            <a:solidFill>
              <a:srgbClr val="FB8E20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Gerade Verbindung mit Pfeil 22">
            <a:extLst>
              <a:ext uri="{FF2B5EF4-FFF2-40B4-BE49-F238E27FC236}">
                <a16:creationId xmlns:a16="http://schemas.microsoft.com/office/drawing/2014/main" id="{60621E6A-16E0-644E-899B-B2ED98DA84A6}"/>
              </a:ext>
            </a:extLst>
          </p:cNvPr>
          <p:cNvCxnSpPr>
            <a:cxnSpLocks/>
          </p:cNvCxnSpPr>
          <p:nvPr/>
        </p:nvCxnSpPr>
        <p:spPr>
          <a:xfrm flipV="1">
            <a:off x="5397500" y="3022900"/>
            <a:ext cx="2703008" cy="1260586"/>
          </a:xfrm>
          <a:prstGeom prst="straightConnector1">
            <a:avLst/>
          </a:prstGeom>
          <a:ln w="25400">
            <a:solidFill>
              <a:srgbClr val="FB8E20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echteck 17">
            <a:extLst>
              <a:ext uri="{FF2B5EF4-FFF2-40B4-BE49-F238E27FC236}">
                <a16:creationId xmlns:a16="http://schemas.microsoft.com/office/drawing/2014/main" id="{D64D41AE-ED99-2545-A662-91C0A38C053E}"/>
              </a:ext>
            </a:extLst>
          </p:cNvPr>
          <p:cNvSpPr/>
          <p:nvPr/>
        </p:nvSpPr>
        <p:spPr>
          <a:xfrm>
            <a:off x="8265301" y="3058520"/>
            <a:ext cx="740153" cy="347989"/>
          </a:xfrm>
          <a:prstGeom prst="rect">
            <a:avLst/>
          </a:prstGeom>
          <a:solidFill>
            <a:srgbClr val="629FCE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B58900"/>
              </a:solidFill>
            </a:endParaRPr>
          </a:p>
        </p:txBody>
      </p:sp>
      <p:sp>
        <p:nvSpPr>
          <p:cNvPr id="19" name="Rechteck 18">
            <a:extLst>
              <a:ext uri="{FF2B5EF4-FFF2-40B4-BE49-F238E27FC236}">
                <a16:creationId xmlns:a16="http://schemas.microsoft.com/office/drawing/2014/main" id="{899D4575-37AC-8345-AF51-E4588F816188}"/>
              </a:ext>
            </a:extLst>
          </p:cNvPr>
          <p:cNvSpPr/>
          <p:nvPr/>
        </p:nvSpPr>
        <p:spPr>
          <a:xfrm>
            <a:off x="8270541" y="4283486"/>
            <a:ext cx="740153" cy="530509"/>
          </a:xfrm>
          <a:prstGeom prst="rect">
            <a:avLst/>
          </a:prstGeom>
          <a:solidFill>
            <a:srgbClr val="5AB88F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B58900"/>
              </a:solidFill>
            </a:endParaRPr>
          </a:p>
        </p:txBody>
      </p:sp>
      <p:sp>
        <p:nvSpPr>
          <p:cNvPr id="20" name="Rechteck 19">
            <a:extLst>
              <a:ext uri="{FF2B5EF4-FFF2-40B4-BE49-F238E27FC236}">
                <a16:creationId xmlns:a16="http://schemas.microsoft.com/office/drawing/2014/main" id="{F098D255-088D-7247-9C12-352FC175E9F1}"/>
              </a:ext>
            </a:extLst>
          </p:cNvPr>
          <p:cNvSpPr/>
          <p:nvPr/>
        </p:nvSpPr>
        <p:spPr>
          <a:xfrm>
            <a:off x="8265301" y="5671922"/>
            <a:ext cx="740153" cy="530509"/>
          </a:xfrm>
          <a:prstGeom prst="rect">
            <a:avLst/>
          </a:prstGeom>
          <a:solidFill>
            <a:srgbClr val="CA9FC9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B58900"/>
              </a:solidFill>
            </a:endParaRPr>
          </a:p>
        </p:txBody>
      </p:sp>
      <p:sp>
        <p:nvSpPr>
          <p:cNvPr id="25" name="Rechteck 24">
            <a:extLst>
              <a:ext uri="{FF2B5EF4-FFF2-40B4-BE49-F238E27FC236}">
                <a16:creationId xmlns:a16="http://schemas.microsoft.com/office/drawing/2014/main" id="{F76AFC15-741A-D64F-8E7B-0BFD3420BCC9}"/>
              </a:ext>
            </a:extLst>
          </p:cNvPr>
          <p:cNvSpPr/>
          <p:nvPr/>
        </p:nvSpPr>
        <p:spPr>
          <a:xfrm>
            <a:off x="8301548" y="1501245"/>
            <a:ext cx="740153" cy="104080"/>
          </a:xfrm>
          <a:prstGeom prst="rect">
            <a:avLst/>
          </a:prstGeom>
          <a:solidFill>
            <a:srgbClr val="D6A08C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B58900"/>
              </a:solidFill>
            </a:endParaRPr>
          </a:p>
        </p:txBody>
      </p:sp>
      <p:sp>
        <p:nvSpPr>
          <p:cNvPr id="28" name="Rechteck 27">
            <a:extLst>
              <a:ext uri="{FF2B5EF4-FFF2-40B4-BE49-F238E27FC236}">
                <a16:creationId xmlns:a16="http://schemas.microsoft.com/office/drawing/2014/main" id="{EEBD3701-A853-2745-A865-74FBA9BDC7C7}"/>
              </a:ext>
            </a:extLst>
          </p:cNvPr>
          <p:cNvSpPr/>
          <p:nvPr/>
        </p:nvSpPr>
        <p:spPr>
          <a:xfrm>
            <a:off x="8335510" y="4105220"/>
            <a:ext cx="740153" cy="97462"/>
          </a:xfrm>
          <a:prstGeom prst="rect">
            <a:avLst/>
          </a:prstGeom>
          <a:solidFill>
            <a:srgbClr val="5AB88F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B58900"/>
              </a:solidFill>
            </a:endParaRPr>
          </a:p>
        </p:txBody>
      </p:sp>
      <p:sp>
        <p:nvSpPr>
          <p:cNvPr id="29" name="Rechteck 28">
            <a:extLst>
              <a:ext uri="{FF2B5EF4-FFF2-40B4-BE49-F238E27FC236}">
                <a16:creationId xmlns:a16="http://schemas.microsoft.com/office/drawing/2014/main" id="{0B707AAF-A5AD-9F42-AE59-C9AE76A20B7B}"/>
              </a:ext>
            </a:extLst>
          </p:cNvPr>
          <p:cNvSpPr/>
          <p:nvPr/>
        </p:nvSpPr>
        <p:spPr>
          <a:xfrm>
            <a:off x="8335509" y="5535915"/>
            <a:ext cx="740153" cy="97462"/>
          </a:xfrm>
          <a:prstGeom prst="rect">
            <a:avLst/>
          </a:prstGeom>
          <a:solidFill>
            <a:srgbClr val="CA9FC9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B589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4645857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Grafik 14">
            <a:extLst>
              <a:ext uri="{FF2B5EF4-FFF2-40B4-BE49-F238E27FC236}">
                <a16:creationId xmlns:a16="http://schemas.microsoft.com/office/drawing/2014/main" id="{FD503242-657A-8646-9EBA-74449138C0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49849" y="895461"/>
            <a:ext cx="1515749" cy="5752956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GraphQL </a:t>
            </a:r>
            <a:r>
              <a:rPr lang="de-DE" dirty="0" err="1"/>
              <a:t>Queries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510864C-49B6-184D-B106-DC15D7C131A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Use</a:t>
            </a:r>
            <a:r>
              <a:rPr lang="de-DE" dirty="0"/>
              <a:t>-Case spezifische Abfragen – 3</a:t>
            </a:r>
          </a:p>
        </p:txBody>
      </p:sp>
      <p:sp>
        <p:nvSpPr>
          <p:cNvPr id="24" name="Textfeld 23">
            <a:extLst>
              <a:ext uri="{FF2B5EF4-FFF2-40B4-BE49-F238E27FC236}">
                <a16:creationId xmlns:a16="http://schemas.microsoft.com/office/drawing/2014/main" id="{EDC947DF-2B72-CB49-9C90-D00AA216A026}"/>
              </a:ext>
            </a:extLst>
          </p:cNvPr>
          <p:cNvSpPr txBox="1"/>
          <p:nvPr/>
        </p:nvSpPr>
        <p:spPr>
          <a:xfrm>
            <a:off x="129160" y="4401752"/>
            <a:ext cx="4362013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2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 </a:t>
            </a:r>
            <a:r>
              <a:rPr lang="de-DE" sz="1200" dirty="0" err="1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shop</a:t>
            </a:r>
            <a:r>
              <a:rPr lang="de-DE" sz="12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2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shopId</a:t>
            </a:r>
            <a:r>
              <a:rPr lang="de-DE" sz="12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"S3") 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  <a:r>
              <a:rPr lang="de-DE" sz="12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r>
              <a:rPr lang="de-DE" sz="12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200" dirty="0" err="1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endParaRPr lang="de-DE" sz="1200" dirty="0">
              <a:solidFill>
                <a:srgbClr val="B58900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20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200" dirty="0" err="1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address</a:t>
            </a:r>
            <a:r>
              <a:rPr lang="de-DE" sz="120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  <a:r>
              <a:rPr lang="de-DE" sz="1200" dirty="0" err="1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street</a:t>
            </a:r>
            <a:r>
              <a:rPr lang="de-DE" sz="120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200" dirty="0" err="1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city</a:t>
            </a:r>
            <a:r>
              <a:rPr lang="de-DE" sz="120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}</a:t>
            </a:r>
          </a:p>
          <a:p>
            <a:r>
              <a:rPr lang="de-DE" sz="12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200" dirty="0" err="1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beers</a:t>
            </a:r>
            <a:r>
              <a:rPr lang="de-DE" sz="12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  <a:r>
              <a:rPr lang="de-DE" sz="12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2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2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2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}</a:t>
            </a:r>
          </a:p>
          <a:p>
            <a:r>
              <a:rPr lang="de-DE" sz="12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}</a:t>
            </a:r>
          </a:p>
          <a:p>
            <a:r>
              <a:rPr lang="de-DE" sz="12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 </a:t>
            </a:r>
          </a:p>
          <a:p>
            <a:r>
              <a:rPr lang="de-DE" sz="12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endParaRPr lang="de-DE" sz="12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pic>
        <p:nvPicPr>
          <p:cNvPr id="12" name="Grafik 11">
            <a:extLst>
              <a:ext uri="{FF2B5EF4-FFF2-40B4-BE49-F238E27FC236}">
                <a16:creationId xmlns:a16="http://schemas.microsoft.com/office/drawing/2014/main" id="{7A186999-3106-3342-9FE4-5F267793A42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" b="39282"/>
          <a:stretch/>
        </p:blipFill>
        <p:spPr>
          <a:xfrm>
            <a:off x="2871455" y="2742877"/>
            <a:ext cx="3900077" cy="2724685"/>
          </a:xfrm>
          <a:prstGeom prst="rect">
            <a:avLst/>
          </a:prstGeom>
        </p:spPr>
      </p:pic>
      <p:cxnSp>
        <p:nvCxnSpPr>
          <p:cNvPr id="21" name="Gerade Verbindung mit Pfeil 20">
            <a:extLst>
              <a:ext uri="{FF2B5EF4-FFF2-40B4-BE49-F238E27FC236}">
                <a16:creationId xmlns:a16="http://schemas.microsoft.com/office/drawing/2014/main" id="{B08DDA09-8BE1-7947-B3E2-E1888F944767}"/>
              </a:ext>
            </a:extLst>
          </p:cNvPr>
          <p:cNvCxnSpPr>
            <a:cxnSpLocks/>
          </p:cNvCxnSpPr>
          <p:nvPr/>
        </p:nvCxnSpPr>
        <p:spPr>
          <a:xfrm flipV="1">
            <a:off x="4070350" y="1680244"/>
            <a:ext cx="4030158" cy="2603242"/>
          </a:xfrm>
          <a:prstGeom prst="straightConnector1">
            <a:avLst/>
          </a:prstGeom>
          <a:ln w="25400">
            <a:solidFill>
              <a:srgbClr val="FB8E20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Gerade Verbindung mit Pfeil 22">
            <a:extLst>
              <a:ext uri="{FF2B5EF4-FFF2-40B4-BE49-F238E27FC236}">
                <a16:creationId xmlns:a16="http://schemas.microsoft.com/office/drawing/2014/main" id="{60621E6A-16E0-644E-899B-B2ED98DA84A6}"/>
              </a:ext>
            </a:extLst>
          </p:cNvPr>
          <p:cNvCxnSpPr>
            <a:cxnSpLocks/>
          </p:cNvCxnSpPr>
          <p:nvPr/>
        </p:nvCxnSpPr>
        <p:spPr>
          <a:xfrm flipV="1">
            <a:off x="5397500" y="3022900"/>
            <a:ext cx="2703008" cy="1260586"/>
          </a:xfrm>
          <a:prstGeom prst="straightConnector1">
            <a:avLst/>
          </a:prstGeom>
          <a:ln w="25400">
            <a:solidFill>
              <a:srgbClr val="FB8E20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echteck 17">
            <a:extLst>
              <a:ext uri="{FF2B5EF4-FFF2-40B4-BE49-F238E27FC236}">
                <a16:creationId xmlns:a16="http://schemas.microsoft.com/office/drawing/2014/main" id="{D64D41AE-ED99-2545-A662-91C0A38C053E}"/>
              </a:ext>
            </a:extLst>
          </p:cNvPr>
          <p:cNvSpPr/>
          <p:nvPr/>
        </p:nvSpPr>
        <p:spPr>
          <a:xfrm>
            <a:off x="8265301" y="3058520"/>
            <a:ext cx="740153" cy="347989"/>
          </a:xfrm>
          <a:prstGeom prst="rect">
            <a:avLst/>
          </a:prstGeom>
          <a:solidFill>
            <a:srgbClr val="629FCE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B58900"/>
              </a:solidFill>
            </a:endParaRPr>
          </a:p>
        </p:txBody>
      </p:sp>
      <p:sp>
        <p:nvSpPr>
          <p:cNvPr id="19" name="Rechteck 18">
            <a:extLst>
              <a:ext uri="{FF2B5EF4-FFF2-40B4-BE49-F238E27FC236}">
                <a16:creationId xmlns:a16="http://schemas.microsoft.com/office/drawing/2014/main" id="{899D4575-37AC-8345-AF51-E4588F816188}"/>
              </a:ext>
            </a:extLst>
          </p:cNvPr>
          <p:cNvSpPr/>
          <p:nvPr/>
        </p:nvSpPr>
        <p:spPr>
          <a:xfrm>
            <a:off x="8270541" y="4283486"/>
            <a:ext cx="740153" cy="530509"/>
          </a:xfrm>
          <a:prstGeom prst="rect">
            <a:avLst/>
          </a:prstGeom>
          <a:solidFill>
            <a:srgbClr val="5AB88F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B58900"/>
              </a:solidFill>
            </a:endParaRPr>
          </a:p>
        </p:txBody>
      </p:sp>
      <p:sp>
        <p:nvSpPr>
          <p:cNvPr id="20" name="Rechteck 19">
            <a:extLst>
              <a:ext uri="{FF2B5EF4-FFF2-40B4-BE49-F238E27FC236}">
                <a16:creationId xmlns:a16="http://schemas.microsoft.com/office/drawing/2014/main" id="{F098D255-088D-7247-9C12-352FC175E9F1}"/>
              </a:ext>
            </a:extLst>
          </p:cNvPr>
          <p:cNvSpPr/>
          <p:nvPr/>
        </p:nvSpPr>
        <p:spPr>
          <a:xfrm>
            <a:off x="8265301" y="5671922"/>
            <a:ext cx="740153" cy="530509"/>
          </a:xfrm>
          <a:prstGeom prst="rect">
            <a:avLst/>
          </a:prstGeom>
          <a:solidFill>
            <a:srgbClr val="CA9FC9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B58900"/>
              </a:solidFill>
            </a:endParaRPr>
          </a:p>
        </p:txBody>
      </p:sp>
      <p:sp>
        <p:nvSpPr>
          <p:cNvPr id="25" name="Rechteck 24">
            <a:extLst>
              <a:ext uri="{FF2B5EF4-FFF2-40B4-BE49-F238E27FC236}">
                <a16:creationId xmlns:a16="http://schemas.microsoft.com/office/drawing/2014/main" id="{F76AFC15-741A-D64F-8E7B-0BFD3420BCC9}"/>
              </a:ext>
            </a:extLst>
          </p:cNvPr>
          <p:cNvSpPr/>
          <p:nvPr/>
        </p:nvSpPr>
        <p:spPr>
          <a:xfrm>
            <a:off x="8301548" y="1501245"/>
            <a:ext cx="740153" cy="104080"/>
          </a:xfrm>
          <a:prstGeom prst="rect">
            <a:avLst/>
          </a:prstGeom>
          <a:solidFill>
            <a:srgbClr val="D6A08C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B58900"/>
              </a:solidFill>
            </a:endParaRPr>
          </a:p>
        </p:txBody>
      </p:sp>
      <p:sp>
        <p:nvSpPr>
          <p:cNvPr id="28" name="Rechteck 27">
            <a:extLst>
              <a:ext uri="{FF2B5EF4-FFF2-40B4-BE49-F238E27FC236}">
                <a16:creationId xmlns:a16="http://schemas.microsoft.com/office/drawing/2014/main" id="{EEBD3701-A853-2745-A865-74FBA9BDC7C7}"/>
              </a:ext>
            </a:extLst>
          </p:cNvPr>
          <p:cNvSpPr/>
          <p:nvPr/>
        </p:nvSpPr>
        <p:spPr>
          <a:xfrm>
            <a:off x="8335510" y="4105220"/>
            <a:ext cx="740153" cy="97462"/>
          </a:xfrm>
          <a:prstGeom prst="rect">
            <a:avLst/>
          </a:prstGeom>
          <a:solidFill>
            <a:srgbClr val="5AB88F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B58900"/>
              </a:solidFill>
            </a:endParaRPr>
          </a:p>
        </p:txBody>
      </p:sp>
      <p:sp>
        <p:nvSpPr>
          <p:cNvPr id="29" name="Rechteck 28">
            <a:extLst>
              <a:ext uri="{FF2B5EF4-FFF2-40B4-BE49-F238E27FC236}">
                <a16:creationId xmlns:a16="http://schemas.microsoft.com/office/drawing/2014/main" id="{0B707AAF-A5AD-9F42-AE59-C9AE76A20B7B}"/>
              </a:ext>
            </a:extLst>
          </p:cNvPr>
          <p:cNvSpPr/>
          <p:nvPr/>
        </p:nvSpPr>
        <p:spPr>
          <a:xfrm>
            <a:off x="8335509" y="5535915"/>
            <a:ext cx="740153" cy="97462"/>
          </a:xfrm>
          <a:prstGeom prst="rect">
            <a:avLst/>
          </a:prstGeom>
          <a:solidFill>
            <a:srgbClr val="CA9FC9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B58900"/>
              </a:solidFill>
            </a:endParaRPr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2275D3FB-1FEC-724D-AE8C-DEDCA74D34E8}"/>
              </a:ext>
            </a:extLst>
          </p:cNvPr>
          <p:cNvSpPr/>
          <p:nvPr/>
        </p:nvSpPr>
        <p:spPr>
          <a:xfrm>
            <a:off x="651097" y="6085785"/>
            <a:ext cx="8896573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800" b="1" i="1" dirty="0">
                <a:solidFill>
                  <a:srgbClr val="9E60B8"/>
                </a:solidFill>
                <a:latin typeface="Source Sans Pro SemiBold" panose="020B0503030403020204" pitchFamily="34" charset="0"/>
              </a:rPr>
              <a:t>Abgefragt werden Daten, nicht Endpunkte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😈</a:t>
            </a:r>
          </a:p>
          <a:p>
            <a:endParaRPr lang="de-DE" sz="2800" i="1" dirty="0">
              <a:solidFill>
                <a:srgbClr val="36544F"/>
              </a:solidFill>
              <a:latin typeface="Source Sans Pro Light" panose="020B0403030403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23214880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1598556" y="3797848"/>
            <a:ext cx="6708889" cy="183127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113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GraphQL</a:t>
            </a:r>
            <a:endParaRPr lang="de-DE" sz="20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56E0B396-70F0-564B-9AD5-C075B0DA8461}"/>
              </a:ext>
            </a:extLst>
          </p:cNvPr>
          <p:cNvSpPr/>
          <p:nvPr/>
        </p:nvSpPr>
        <p:spPr>
          <a:xfrm>
            <a:off x="504713" y="1224029"/>
            <a:ext cx="8896573" cy="18158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"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GraphQL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is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a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query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language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for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APIs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and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a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runtime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for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fulfilling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those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queries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with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your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existing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data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"</a:t>
            </a:r>
          </a:p>
          <a:p>
            <a:endParaRPr lang="de-DE" sz="2800" i="1" dirty="0">
              <a:solidFill>
                <a:srgbClr val="36544F"/>
              </a:solidFill>
              <a:latin typeface="Source Sans Pro Light" panose="020B0403030403020204" pitchFamily="34" charset="77"/>
            </a:endParaRPr>
          </a:p>
          <a:p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- https://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graphql.org</a:t>
            </a:r>
            <a:endParaRPr lang="de-DE" sz="2800" i="1" dirty="0">
              <a:solidFill>
                <a:srgbClr val="36544F"/>
              </a:solidFill>
              <a:latin typeface="Source Sans Pro Light" panose="020B0403030403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39231092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2A724F2B-E00E-464C-9B4B-83A7D36B89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65FF5C9D-8F61-D640-9991-47F91AEF2908}"/>
              </a:ext>
            </a:extLst>
          </p:cNvPr>
          <p:cNvSpPr>
            <a:spLocks noGrp="1"/>
          </p:cNvSpPr>
          <p:nvPr>
            <p:ph sz="quarter" idx="4294967295"/>
          </p:nvPr>
        </p:nvSpPr>
        <p:spPr>
          <a:xfrm>
            <a:off x="0" y="1025525"/>
            <a:ext cx="9499600" cy="5329238"/>
          </a:xfrm>
        </p:spPr>
        <p:txBody>
          <a:bodyPr/>
          <a:lstStyle/>
          <a:p>
            <a:pPr marL="0" indent="0" algn="ctr">
              <a:buNone/>
            </a:pPr>
            <a:r>
              <a:rPr lang="de-DE" dirty="0"/>
              <a:t>Die GraphQL Query Sprache</a:t>
            </a:r>
          </a:p>
        </p:txBody>
      </p:sp>
    </p:spTree>
    <p:extLst>
      <p:ext uri="{BB962C8B-B14F-4D97-AF65-F5344CB8AC3E}">
        <p14:creationId xmlns:p14="http://schemas.microsoft.com/office/powerpoint/2010/main" val="43929723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pc="80" dirty="0"/>
              <a:t>https://</a:t>
            </a:r>
            <a:r>
              <a:rPr lang="de-DE" spc="80" dirty="0" err="1"/>
              <a:t>nilshartmann.net</a:t>
            </a:r>
            <a:endParaRPr lang="de-DE" spc="80" dirty="0"/>
          </a:p>
        </p:txBody>
      </p:sp>
      <p:sp>
        <p:nvSpPr>
          <p:cNvPr id="3" name="Textfeld 2"/>
          <p:cNvSpPr txBox="1"/>
          <p:nvPr/>
        </p:nvSpPr>
        <p:spPr>
          <a:xfrm>
            <a:off x="821110" y="420867"/>
            <a:ext cx="8263801" cy="32316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sz="36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 HARTMANN</a:t>
            </a:r>
          </a:p>
          <a:p>
            <a:pPr algn="ctr"/>
            <a:r>
              <a:rPr lang="de-DE" sz="16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nils@nilshartmann.net</a:t>
            </a:r>
            <a:endParaRPr lang="de-DE" sz="1600" b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1600" b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1600" b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sz="24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Freiberuflicher Entwickler, Architekt, Trainer aus Hamburg</a:t>
            </a:r>
          </a:p>
          <a:p>
            <a:pPr algn="ctr"/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9F921157-4EEE-F94F-AB9D-545E011C2F45}"/>
              </a:ext>
            </a:extLst>
          </p:cNvPr>
          <p:cNvSpPr/>
          <p:nvPr/>
        </p:nvSpPr>
        <p:spPr>
          <a:xfrm>
            <a:off x="-346214" y="2638409"/>
            <a:ext cx="4953000" cy="2308324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de-DE" sz="2400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Java</a:t>
            </a:r>
          </a:p>
          <a:p>
            <a:pPr algn="ctr"/>
            <a:r>
              <a:rPr lang="de-DE" sz="2400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JavaScript, </a:t>
            </a:r>
            <a:r>
              <a:rPr lang="de-DE" sz="2400" dirty="0" err="1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TypeScript</a:t>
            </a:r>
            <a:endParaRPr lang="de-DE" sz="2400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sz="2400" dirty="0" err="1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React</a:t>
            </a:r>
            <a:endParaRPr lang="de-DE" sz="2400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sz="2400" dirty="0" err="1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endParaRPr lang="de-DE" sz="2400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2400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sz="2400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Trainings &amp; Workshops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B4CD9C7B-1EC0-B64B-8EFD-E44C1A4AB5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03235" y="2638409"/>
            <a:ext cx="1686596" cy="2459845"/>
          </a:xfrm>
          <a:prstGeom prst="rect">
            <a:avLst/>
          </a:prstGeom>
        </p:spPr>
      </p:pic>
      <p:sp>
        <p:nvSpPr>
          <p:cNvPr id="6" name="Rechteck 5">
            <a:extLst>
              <a:ext uri="{FF2B5EF4-FFF2-40B4-BE49-F238E27FC236}">
                <a16:creationId xmlns:a16="http://schemas.microsoft.com/office/drawing/2014/main" id="{7A0226B8-0AE2-E246-8B5B-A4D1C2599CAB}"/>
              </a:ext>
            </a:extLst>
          </p:cNvPr>
          <p:cNvSpPr/>
          <p:nvPr/>
        </p:nvSpPr>
        <p:spPr>
          <a:xfrm>
            <a:off x="4369348" y="5254388"/>
            <a:ext cx="495300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de-DE" b="1" dirty="0">
                <a:solidFill>
                  <a:srgbClr val="B58900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b="1" dirty="0" err="1">
                <a:solidFill>
                  <a:srgbClr val="B58900"/>
                </a:solidFill>
                <a:latin typeface="Source Sans Pro" charset="0"/>
                <a:ea typeface="Source Sans Pro" charset="0"/>
                <a:cs typeface="Source Sans Pro" charset="0"/>
              </a:rPr>
              <a:t>reactbuch.de</a:t>
            </a:r>
            <a:endParaRPr lang="de-DE" b="1" dirty="0">
              <a:solidFill>
                <a:srgbClr val="B58900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4263698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query</a:t>
            </a:r>
            <a:r>
              <a:rPr lang="de-DE" dirty="0"/>
              <a:t> Language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AE19D5D9-ED76-5747-A3D7-8400E4E0A4DB}"/>
              </a:ext>
            </a:extLst>
          </p:cNvPr>
          <p:cNvSpPr/>
          <p:nvPr/>
        </p:nvSpPr>
        <p:spPr>
          <a:xfrm>
            <a:off x="314212" y="4402637"/>
            <a:ext cx="9185388" cy="12950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Strukturierte Sprache, um Daten von der API abzufragen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Abgefragt werden </a:t>
            </a:r>
            <a:r>
              <a:rPr lang="de-DE" b="1" dirty="0">
                <a:solidFill>
                  <a:srgbClr val="41719C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Felder </a:t>
            </a:r>
            <a:r>
              <a:rPr lang="de-DE" dirty="0">
                <a:solidFill>
                  <a:srgbClr val="025249"/>
                </a:solidFill>
                <a:latin typeface="Source Sans Pro" charset="0"/>
              </a:rPr>
              <a:t>von (verschachtelten) Objekten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endParaRPr lang="de-DE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F704BB1E-BC0E-1748-86A1-DF2622EA1E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3295" y="1305339"/>
            <a:ext cx="2707351" cy="32025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627781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query</a:t>
            </a:r>
            <a:r>
              <a:rPr lang="de-DE" dirty="0"/>
              <a:t> Language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AE19D5D9-ED76-5747-A3D7-8400E4E0A4DB}"/>
              </a:ext>
            </a:extLst>
          </p:cNvPr>
          <p:cNvSpPr/>
          <p:nvPr/>
        </p:nvSpPr>
        <p:spPr>
          <a:xfrm>
            <a:off x="314212" y="4402637"/>
            <a:ext cx="9185388" cy="17105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Strukturierte Sprache, um Daten von der API abzufragen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Abgefragt werden </a:t>
            </a:r>
            <a:r>
              <a:rPr lang="de-DE" b="1" dirty="0">
                <a:solidFill>
                  <a:srgbClr val="41719C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Felder </a:t>
            </a:r>
            <a:r>
              <a:rPr lang="de-DE" dirty="0">
                <a:solidFill>
                  <a:srgbClr val="025249"/>
                </a:solidFill>
                <a:latin typeface="Source Sans Pro" charset="0"/>
              </a:rPr>
              <a:t>von (verschachtelten) Objekten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Felder können </a:t>
            </a:r>
            <a:r>
              <a:rPr lang="de-DE" b="1" dirty="0">
                <a:solidFill>
                  <a:srgbClr val="CAA0C9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Argumente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haben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endParaRPr lang="de-DE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D573E3CE-67B5-F446-BD04-90CBA705C4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2536" y="1305339"/>
            <a:ext cx="3895942" cy="32025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726573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query</a:t>
            </a:r>
            <a:r>
              <a:rPr lang="de-DE" dirty="0"/>
              <a:t> Language</a:t>
            </a:r>
          </a:p>
        </p:txBody>
      </p:sp>
      <p:sp>
        <p:nvSpPr>
          <p:cNvPr id="7" name="Inhaltsplatzhalter 6">
            <a:extLst>
              <a:ext uri="{FF2B5EF4-FFF2-40B4-BE49-F238E27FC236}">
                <a16:creationId xmlns:a16="http://schemas.microsoft.com/office/drawing/2014/main" id="{91D5C3A1-3160-F148-A5EC-4AD4E6EE0047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Ergebnis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AE19D5D9-ED76-5747-A3D7-8400E4E0A4DB}"/>
              </a:ext>
            </a:extLst>
          </p:cNvPr>
          <p:cNvSpPr/>
          <p:nvPr/>
        </p:nvSpPr>
        <p:spPr>
          <a:xfrm>
            <a:off x="314212" y="5768450"/>
            <a:ext cx="9185388" cy="8887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Identische Struktur wie bei der Abfrage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de-DE" i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Query ist ein String, kein JSON!</a:t>
            </a:r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851B9C97-BC63-DF46-97F5-337387D081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75099" y="1605105"/>
            <a:ext cx="7292599" cy="41711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006889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query</a:t>
            </a:r>
            <a:r>
              <a:rPr lang="de-DE" dirty="0"/>
              <a:t> Language: </a:t>
            </a:r>
            <a:r>
              <a:rPr lang="de-DE" dirty="0" err="1"/>
              <a:t>Operations</a:t>
            </a:r>
            <a:endParaRPr lang="de-DE" dirty="0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Operation: 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beschreibt, was getan werden soll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query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mutation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subscription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A2A50C1B-BA4A-FB4D-A957-BA50064211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40048" y="2353832"/>
            <a:ext cx="4565651" cy="41287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292684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query</a:t>
            </a:r>
            <a:r>
              <a:rPr lang="de-DE" dirty="0"/>
              <a:t> Language: </a:t>
            </a:r>
            <a:r>
              <a:rPr lang="de-DE" dirty="0" err="1"/>
              <a:t>Mutations</a:t>
            </a:r>
            <a:endParaRPr lang="de-DE" dirty="0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18345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Mutations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Mutation wird zum Verändern von Daten verwendet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Entspricht POST, PUT, PATCH, DELETE in REST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Rückgabe Wert kann frei definiert werden (z.B. neue Entität)</a:t>
            </a:r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56E49728-65DD-F94E-A26E-868EBE4803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37320" y="3032671"/>
            <a:ext cx="4616776" cy="38253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362147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query</a:t>
            </a:r>
            <a:r>
              <a:rPr lang="de-DE" dirty="0"/>
              <a:t> Language: </a:t>
            </a:r>
            <a:r>
              <a:rPr lang="de-DE" dirty="0" err="1"/>
              <a:t>Mutations</a:t>
            </a:r>
            <a:endParaRPr lang="de-DE" dirty="0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14034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Subscription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Automatische Benachrichtigung bei neuen Daten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API definiert Events (mit Feldern), aus denen der Client auswählt</a:t>
            </a: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1E452EBC-030A-A345-9C68-8B24F78BE2C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90846" y="2639934"/>
            <a:ext cx="5590572" cy="39134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762206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Queries</a:t>
            </a:r>
            <a:r>
              <a:rPr lang="de-DE" dirty="0"/>
              <a:t> ausführen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27209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Queries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werden über HTTP ausgeführt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„Normaler“ HTTP Endpunkt</a:t>
            </a:r>
          </a:p>
          <a:p>
            <a:pPr marL="914400" lvl="1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Queries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üblicherweise per POST</a:t>
            </a:r>
          </a:p>
          <a:p>
            <a:pPr marL="914400" lvl="1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Ein </a:t>
            </a: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einzelner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Endpunkt, z.B. </a:t>
            </a:r>
            <a:r>
              <a:rPr lang="de-DE" sz="2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/</a:t>
            </a:r>
            <a:r>
              <a:rPr lang="de-DE" sz="2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graphql</a:t>
            </a:r>
            <a:endParaRPr lang="de-DE" sz="2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  <a:p>
            <a:pPr marL="914400" lvl="1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HTTP Verben spielen keine Rolle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3579143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Queries</a:t>
            </a:r>
            <a:r>
              <a:rPr lang="de-DE" dirty="0"/>
              <a:t> ausführen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53801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Queries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werden über HTTP ausgeführt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„Normaler“ HTTP Endpunkt</a:t>
            </a:r>
          </a:p>
          <a:p>
            <a:pPr marL="914400" lvl="1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Queries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üblicherweise per POST</a:t>
            </a:r>
          </a:p>
          <a:p>
            <a:pPr marL="914400" lvl="1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Ein </a:t>
            </a: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einzelner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Endpunkt, z.B. </a:t>
            </a:r>
            <a:r>
              <a:rPr lang="de-DE" sz="2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/</a:t>
            </a:r>
            <a:r>
              <a:rPr lang="de-DE" sz="2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graphql</a:t>
            </a:r>
            <a:endParaRPr lang="de-DE" sz="2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  <a:p>
            <a:pPr marL="914400" lvl="1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HTTP Verben spielen keine Rolle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Der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-Endpunkt kann parallel zu anderen Endpunkten bestehen</a:t>
            </a:r>
          </a:p>
          <a:p>
            <a:pPr marL="914400" lvl="1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REST und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 kann problemlos gemischt werden </a:t>
            </a:r>
          </a:p>
          <a:p>
            <a:pPr marL="914400" lvl="1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</a:endParaRP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Wie die Anbindung aussieht hängt vom Framework und Umgebung (Spring / JEE) ab</a:t>
            </a:r>
          </a:p>
        </p:txBody>
      </p:sp>
    </p:spTree>
    <p:extLst>
      <p:ext uri="{BB962C8B-B14F-4D97-AF65-F5344CB8AC3E}">
        <p14:creationId xmlns:p14="http://schemas.microsoft.com/office/powerpoint/2010/main" val="415643256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eck 2">
            <a:extLst>
              <a:ext uri="{FF2B5EF4-FFF2-40B4-BE49-F238E27FC236}">
                <a16:creationId xmlns:a16="http://schemas.microsoft.com/office/drawing/2014/main" id="{A2DE9FD7-5021-0141-BF40-82CD97A82C57}"/>
              </a:ext>
            </a:extLst>
          </p:cNvPr>
          <p:cNvSpPr/>
          <p:nvPr/>
        </p:nvSpPr>
        <p:spPr>
          <a:xfrm>
            <a:off x="2320715" y="2636022"/>
            <a:ext cx="5264583" cy="280076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88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GraphQL</a:t>
            </a:r>
            <a:endParaRPr lang="de-DE" sz="88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  <a:p>
            <a:pPr algn="ctr"/>
            <a:r>
              <a:rPr lang="de-DE" sz="88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Server</a:t>
            </a:r>
            <a:endParaRPr lang="de-DE" sz="16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5" name="Titel 5">
            <a:extLst>
              <a:ext uri="{FF2B5EF4-FFF2-40B4-BE49-F238E27FC236}">
                <a16:creationId xmlns:a16="http://schemas.microsoft.com/office/drawing/2014/main" id="{65B68D8E-3933-1B4B-8A1A-0DEFFB315799}"/>
              </a:ext>
            </a:extLst>
          </p:cNvPr>
          <p:cNvSpPr txBox="1">
            <a:spLocks/>
          </p:cNvSpPr>
          <p:nvPr/>
        </p:nvSpPr>
        <p:spPr>
          <a:xfrm>
            <a:off x="0" y="855697"/>
            <a:ext cx="9906000" cy="790223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31" b="1" i="0" kern="1200" cap="all" baseline="0">
                <a:solidFill>
                  <a:srgbClr val="025249"/>
                </a:solidFill>
                <a:latin typeface="Montserrat" charset="0"/>
                <a:ea typeface="+mj-ea"/>
                <a:cs typeface="+mj-cs"/>
              </a:defRPr>
            </a:lvl1pPr>
          </a:lstStyle>
          <a:p>
            <a:r>
              <a:rPr lang="de-DE" sz="4000" u="sng" dirty="0">
                <a:solidFill>
                  <a:srgbClr val="9E60B8"/>
                </a:solidFill>
              </a:rPr>
              <a:t>Teil II</a:t>
            </a:r>
          </a:p>
        </p:txBody>
      </p:sp>
      <p:sp>
        <p:nvSpPr>
          <p:cNvPr id="7" name="Titel 6">
            <a:extLst>
              <a:ext uri="{FF2B5EF4-FFF2-40B4-BE49-F238E27FC236}">
                <a16:creationId xmlns:a16="http://schemas.microsoft.com/office/drawing/2014/main" id="{06D82C1C-A6F3-294E-98ED-11282ACEA1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5914235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C2BE03E-5CE7-EE40-8ED5-1D330E4351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pc="100" dirty="0" err="1"/>
              <a:t>Runtime</a:t>
            </a:r>
            <a:r>
              <a:rPr lang="de-DE" spc="100" dirty="0"/>
              <a:t> (AKA: </a:t>
            </a:r>
            <a:r>
              <a:rPr lang="de-DE" spc="100" dirty="0" err="1"/>
              <a:t>Your</a:t>
            </a:r>
            <a:r>
              <a:rPr lang="de-DE" spc="100" dirty="0"/>
              <a:t> </a:t>
            </a:r>
            <a:r>
              <a:rPr lang="de-DE" spc="100" dirty="0" err="1"/>
              <a:t>application</a:t>
            </a:r>
            <a:r>
              <a:rPr lang="de-DE" spc="100" dirty="0"/>
              <a:t>)</a:t>
            </a:r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A2DE9FD7-5021-0141-BF40-82CD97A82C57}"/>
              </a:ext>
            </a:extLst>
          </p:cNvPr>
          <p:cNvSpPr/>
          <p:nvPr/>
        </p:nvSpPr>
        <p:spPr>
          <a:xfrm>
            <a:off x="2320715" y="2636022"/>
            <a:ext cx="5264583" cy="280076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88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GraphQL</a:t>
            </a:r>
            <a:endParaRPr lang="de-DE" sz="88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  <a:p>
            <a:pPr algn="ctr"/>
            <a:r>
              <a:rPr lang="de-DE" sz="88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Server</a:t>
            </a:r>
            <a:endParaRPr lang="de-DE" sz="16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CFADA941-A8C9-3546-82CB-2EE7A258AED6}"/>
              </a:ext>
            </a:extLst>
          </p:cNvPr>
          <p:cNvSpPr/>
          <p:nvPr/>
        </p:nvSpPr>
        <p:spPr>
          <a:xfrm>
            <a:off x="606313" y="690629"/>
            <a:ext cx="8896573" cy="18158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"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GraphQL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is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a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query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language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for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APIs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and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a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runtime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for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fulfilling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those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queries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with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your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existing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data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"</a:t>
            </a:r>
          </a:p>
          <a:p>
            <a:endParaRPr lang="de-DE" sz="2800" i="1" dirty="0">
              <a:solidFill>
                <a:srgbClr val="36544F"/>
              </a:solidFill>
              <a:latin typeface="Source Sans Pro Light" panose="020B0403030403020204" pitchFamily="34" charset="77"/>
            </a:endParaRPr>
          </a:p>
          <a:p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- https://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graphql.org</a:t>
            </a:r>
            <a:endParaRPr lang="de-DE" sz="2800" i="1" dirty="0">
              <a:solidFill>
                <a:srgbClr val="36544F"/>
              </a:solidFill>
              <a:latin typeface="Source Sans Pro Light" panose="020B0403030403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51498731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358635" y="2187709"/>
            <a:ext cx="9188734" cy="357020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113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GraphQL</a:t>
            </a:r>
            <a:endParaRPr lang="de-DE" sz="113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  <a:p>
            <a:pPr algn="ctr"/>
            <a:r>
              <a:rPr lang="de-DE" sz="113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Grundlagen</a:t>
            </a:r>
            <a:endParaRPr lang="de-DE" sz="20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855697"/>
            <a:ext cx="9906000" cy="790223"/>
          </a:xfrm>
        </p:spPr>
        <p:txBody>
          <a:bodyPr>
            <a:normAutofit/>
          </a:bodyPr>
          <a:lstStyle/>
          <a:p>
            <a:r>
              <a:rPr lang="de-DE" sz="4000" u="sng" dirty="0">
                <a:solidFill>
                  <a:srgbClr val="9E60B8"/>
                </a:solidFill>
              </a:rPr>
              <a:t>Teil 1</a:t>
            </a:r>
          </a:p>
        </p:txBody>
      </p:sp>
    </p:spTree>
    <p:extLst>
      <p:ext uri="{BB962C8B-B14F-4D97-AF65-F5344CB8AC3E}">
        <p14:creationId xmlns:p14="http://schemas.microsoft.com/office/powerpoint/2010/main" val="81991443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APIs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D743EC23-C6CC-0F42-BC1A-1E74FCD7E3B9}"/>
              </a:ext>
            </a:extLst>
          </p:cNvPr>
          <p:cNvSpPr txBox="1"/>
          <p:nvPr/>
        </p:nvSpPr>
        <p:spPr>
          <a:xfrm>
            <a:off x="203200" y="1026060"/>
            <a:ext cx="9499600" cy="40505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Wir veröffentlichen mit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eine </a:t>
            </a:r>
            <a:r>
              <a:rPr lang="de-DE" sz="2400" b="1" dirty="0">
                <a:solidFill>
                  <a:srgbClr val="9E60B8"/>
                </a:solidFill>
                <a:latin typeface="Source Sans Pro" charset="0"/>
                <a:ea typeface="Source Sans Pro" charset="0"/>
                <a:cs typeface="Source Sans Pro" charset="0"/>
              </a:rPr>
              <a:t>fachliche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Schnittstelle (API)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Welche Daten wir zur Verfügung stellen ist unsere Aufgabe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Wir legen fest, in welcher Form die Daten zur Verfügung gestellt werden</a:t>
            </a:r>
            <a:endParaRPr lang="de-DE" sz="2400" dirty="0">
              <a:solidFill>
                <a:srgbClr val="36544F"/>
              </a:solidFill>
              <a:latin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👉 </a:t>
            </a:r>
            <a:r>
              <a:rPr lang="de-DE" sz="2400" b="1" dirty="0">
                <a:solidFill>
                  <a:srgbClr val="36544F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Wir legen damit explizit selbst fest, wie unsere API aussehen sollen</a:t>
            </a:r>
            <a:br>
              <a:rPr lang="de-DE" sz="2400" b="1" dirty="0">
                <a:solidFill>
                  <a:srgbClr val="36544F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</a:b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👉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 erzeugt die API nicht auf „magische“ Weise selbst</a:t>
            </a:r>
          </a:p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36544F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	</a:t>
            </a:r>
          </a:p>
          <a:p>
            <a:pPr>
              <a:lnSpc>
                <a:spcPct val="120000"/>
              </a:lnSpc>
            </a:pPr>
            <a:b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endParaRPr lang="de-DE" sz="2400" i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2737289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APIs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FD23CF60-C470-BF48-ABB2-ABC1F0C03CC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85377" y="3556000"/>
            <a:ext cx="6935246" cy="2893844"/>
          </a:xfrm>
          <a:prstGeom prst="rect">
            <a:avLst/>
          </a:prstGeom>
        </p:spPr>
      </p:pic>
      <p:sp>
        <p:nvSpPr>
          <p:cNvPr id="8" name="Textfeld 7">
            <a:extLst>
              <a:ext uri="{FF2B5EF4-FFF2-40B4-BE49-F238E27FC236}">
                <a16:creationId xmlns:a16="http://schemas.microsoft.com/office/drawing/2014/main" id="{D743EC23-C6CC-0F42-BC1A-1E74FCD7E3B9}"/>
              </a:ext>
            </a:extLst>
          </p:cNvPr>
          <p:cNvSpPr txBox="1"/>
          <p:nvPr/>
        </p:nvSpPr>
        <p:spPr>
          <a:xfrm>
            <a:off x="203200" y="1026060"/>
            <a:ext cx="9499600" cy="13972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macht keine Aussage, wo die Daten herkommen</a:t>
            </a:r>
          </a:p>
          <a:p>
            <a:pPr>
              <a:lnSpc>
                <a:spcPct val="120000"/>
              </a:lnSpc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👉</a:t>
            </a: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Ermittlung der Daten ist unsere Aufgabe</a:t>
            </a:r>
          </a:p>
          <a:p>
            <a:pPr>
              <a:lnSpc>
                <a:spcPct val="120000"/>
              </a:lnSpc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👉</a:t>
            </a: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Müssen nicht aus einer Datenbank kommen</a:t>
            </a:r>
          </a:p>
        </p:txBody>
      </p:sp>
    </p:spTree>
    <p:extLst>
      <p:ext uri="{BB962C8B-B14F-4D97-AF65-F5344CB8AC3E}">
        <p14:creationId xmlns:p14="http://schemas.microsoft.com/office/powerpoint/2010/main" val="3449793569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für Java Anwendungen</a:t>
            </a:r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3CAEB307-38BB-144C-835E-E92F46EE43DB}"/>
              </a:ext>
            </a:extLst>
          </p:cNvPr>
          <p:cNvSpPr txBox="1"/>
          <p:nvPr/>
        </p:nvSpPr>
        <p:spPr>
          <a:xfrm>
            <a:off x="203200" y="1035487"/>
            <a:ext cx="9266264" cy="40505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Grundsätzliche Optionen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b="1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graphl</a:t>
            </a:r>
            <a:r>
              <a:rPr lang="de-DE" sz="24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-java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: das erste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Framework für Java (2015!)</a:t>
            </a: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Low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level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API, kein Support für Server etc.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18C3D87E-2BC3-F745-BA68-51EF86A7016F}"/>
              </a:ext>
            </a:extLst>
          </p:cNvPr>
          <p:cNvSpPr/>
          <p:nvPr/>
        </p:nvSpPr>
        <p:spPr>
          <a:xfrm>
            <a:off x="476052" y="5731497"/>
            <a:ext cx="5934175" cy="509047"/>
          </a:xfrm>
          <a:prstGeom prst="rect">
            <a:avLst/>
          </a:prstGeom>
          <a:solidFill>
            <a:srgbClr val="57B9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>
                <a:solidFill>
                  <a:srgbClr val="025249"/>
                </a:solidFill>
              </a:rPr>
              <a:t>graphql</a:t>
            </a:r>
            <a:r>
              <a:rPr lang="de-DE" dirty="0">
                <a:solidFill>
                  <a:srgbClr val="025249"/>
                </a:solidFill>
              </a:rPr>
              <a:t>-java</a:t>
            </a:r>
          </a:p>
        </p:txBody>
      </p:sp>
    </p:spTree>
    <p:extLst>
      <p:ext uri="{BB962C8B-B14F-4D97-AF65-F5344CB8AC3E}">
        <p14:creationId xmlns:p14="http://schemas.microsoft.com/office/powerpoint/2010/main" val="251096825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für Java Anwendungen</a:t>
            </a:r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3CAEB307-38BB-144C-835E-E92F46EE43DB}"/>
              </a:ext>
            </a:extLst>
          </p:cNvPr>
          <p:cNvSpPr txBox="1"/>
          <p:nvPr/>
        </p:nvSpPr>
        <p:spPr>
          <a:xfrm>
            <a:off x="203200" y="1035487"/>
            <a:ext cx="9266264" cy="44937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Grundsätzliche Optionen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b="1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graphl</a:t>
            </a:r>
            <a:r>
              <a:rPr lang="de-DE" sz="24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-java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: das erste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Framework für Java (2015!)</a:t>
            </a: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Low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level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API, kein Support für Server etc.</a:t>
            </a: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Verschiede Abstraktionen existieren dafür, insb. für Spring Boot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18C3D87E-2BC3-F745-BA68-51EF86A7016F}"/>
              </a:ext>
            </a:extLst>
          </p:cNvPr>
          <p:cNvSpPr/>
          <p:nvPr/>
        </p:nvSpPr>
        <p:spPr>
          <a:xfrm>
            <a:off x="476052" y="5731497"/>
            <a:ext cx="5934175" cy="509047"/>
          </a:xfrm>
          <a:prstGeom prst="rect">
            <a:avLst/>
          </a:prstGeom>
          <a:solidFill>
            <a:srgbClr val="57B9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>
                <a:solidFill>
                  <a:srgbClr val="025249"/>
                </a:solidFill>
              </a:rPr>
              <a:t>graphql</a:t>
            </a:r>
            <a:r>
              <a:rPr lang="de-DE" dirty="0">
                <a:solidFill>
                  <a:srgbClr val="025249"/>
                </a:solidFill>
              </a:rPr>
              <a:t>-java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ADFA4EE0-7C11-CE46-B8EF-AF268C989FCC}"/>
              </a:ext>
            </a:extLst>
          </p:cNvPr>
          <p:cNvSpPr/>
          <p:nvPr/>
        </p:nvSpPr>
        <p:spPr>
          <a:xfrm>
            <a:off x="476053" y="4892510"/>
            <a:ext cx="1857082" cy="509047"/>
          </a:xfrm>
          <a:prstGeom prst="rect">
            <a:avLst/>
          </a:prstGeom>
          <a:solidFill>
            <a:srgbClr val="D6A08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>
                <a:solidFill>
                  <a:srgbClr val="025249"/>
                </a:solidFill>
              </a:rPr>
              <a:t>graphql</a:t>
            </a:r>
            <a:r>
              <a:rPr lang="de-DE" dirty="0">
                <a:solidFill>
                  <a:srgbClr val="025249"/>
                </a:solidFill>
              </a:rPr>
              <a:t>-java-tools</a:t>
            </a:r>
          </a:p>
        </p:txBody>
      </p:sp>
      <p:sp>
        <p:nvSpPr>
          <p:cNvPr id="6" name="Pfeil nach unten 5">
            <a:extLst>
              <a:ext uri="{FF2B5EF4-FFF2-40B4-BE49-F238E27FC236}">
                <a16:creationId xmlns:a16="http://schemas.microsoft.com/office/drawing/2014/main" id="{DF4C3EA2-39A8-2340-8223-92694B8781B9}"/>
              </a:ext>
            </a:extLst>
          </p:cNvPr>
          <p:cNvSpPr/>
          <p:nvPr/>
        </p:nvSpPr>
        <p:spPr>
          <a:xfrm>
            <a:off x="1404594" y="5397789"/>
            <a:ext cx="98983" cy="333708"/>
          </a:xfrm>
          <a:prstGeom prst="downArrow">
            <a:avLst/>
          </a:prstGeom>
          <a:solidFill>
            <a:srgbClr val="0252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A949827E-13EE-F74A-B625-439B787787FC}"/>
              </a:ext>
            </a:extLst>
          </p:cNvPr>
          <p:cNvSpPr/>
          <p:nvPr/>
        </p:nvSpPr>
        <p:spPr>
          <a:xfrm>
            <a:off x="2514597" y="4888742"/>
            <a:ext cx="1857083" cy="509047"/>
          </a:xfrm>
          <a:prstGeom prst="rect">
            <a:avLst/>
          </a:prstGeom>
          <a:solidFill>
            <a:srgbClr val="D6A08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>
                <a:solidFill>
                  <a:srgbClr val="025249"/>
                </a:solidFill>
              </a:rPr>
              <a:t>netflix-dgs</a:t>
            </a:r>
            <a:endParaRPr lang="de-DE" dirty="0">
              <a:solidFill>
                <a:srgbClr val="025249"/>
              </a:solidFill>
            </a:endParaRP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CE7E1DDB-4BE8-8B4C-BB21-970406D1F662}"/>
              </a:ext>
            </a:extLst>
          </p:cNvPr>
          <p:cNvSpPr/>
          <p:nvPr/>
        </p:nvSpPr>
        <p:spPr>
          <a:xfrm>
            <a:off x="4553145" y="4892509"/>
            <a:ext cx="1857082" cy="509047"/>
          </a:xfrm>
          <a:prstGeom prst="rect">
            <a:avLst/>
          </a:prstGeom>
          <a:solidFill>
            <a:srgbClr val="D6A08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>
                <a:solidFill>
                  <a:srgbClr val="025249"/>
                </a:solidFill>
              </a:rPr>
              <a:t>spring-</a:t>
            </a:r>
            <a:r>
              <a:rPr lang="de-DE" dirty="0" err="1">
                <a:solidFill>
                  <a:srgbClr val="025249"/>
                </a:solidFill>
              </a:rPr>
              <a:t>graphql</a:t>
            </a:r>
            <a:endParaRPr lang="de-DE" dirty="0">
              <a:solidFill>
                <a:srgbClr val="025249"/>
              </a:solidFill>
            </a:endParaRPr>
          </a:p>
        </p:txBody>
      </p:sp>
      <p:sp>
        <p:nvSpPr>
          <p:cNvPr id="10" name="Pfeil nach unten 9">
            <a:extLst>
              <a:ext uri="{FF2B5EF4-FFF2-40B4-BE49-F238E27FC236}">
                <a16:creationId xmlns:a16="http://schemas.microsoft.com/office/drawing/2014/main" id="{913AA472-7BEC-6947-8521-7866468778AE}"/>
              </a:ext>
            </a:extLst>
          </p:cNvPr>
          <p:cNvSpPr/>
          <p:nvPr/>
        </p:nvSpPr>
        <p:spPr>
          <a:xfrm>
            <a:off x="3443138" y="5397789"/>
            <a:ext cx="98983" cy="333708"/>
          </a:xfrm>
          <a:prstGeom prst="downArrow">
            <a:avLst/>
          </a:prstGeom>
          <a:solidFill>
            <a:srgbClr val="0252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1" name="Pfeil nach unten 10">
            <a:extLst>
              <a:ext uri="{FF2B5EF4-FFF2-40B4-BE49-F238E27FC236}">
                <a16:creationId xmlns:a16="http://schemas.microsoft.com/office/drawing/2014/main" id="{54784506-C88A-7342-B0F6-997AB179B30F}"/>
              </a:ext>
            </a:extLst>
          </p:cNvPr>
          <p:cNvSpPr/>
          <p:nvPr/>
        </p:nvSpPr>
        <p:spPr>
          <a:xfrm>
            <a:off x="5484830" y="5397789"/>
            <a:ext cx="98983" cy="333708"/>
          </a:xfrm>
          <a:prstGeom prst="downArrow">
            <a:avLst/>
          </a:prstGeom>
          <a:solidFill>
            <a:srgbClr val="0252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08911627-D650-D041-A792-0A93B12A55EB}"/>
              </a:ext>
            </a:extLst>
          </p:cNvPr>
          <p:cNvSpPr/>
          <p:nvPr/>
        </p:nvSpPr>
        <p:spPr>
          <a:xfrm>
            <a:off x="476053" y="4053523"/>
            <a:ext cx="1857080" cy="509047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 dirty="0" err="1">
                <a:solidFill>
                  <a:srgbClr val="025249"/>
                </a:solidFill>
              </a:rPr>
              <a:t>graphql</a:t>
            </a:r>
            <a:r>
              <a:rPr lang="de-DE" sz="1600" dirty="0">
                <a:solidFill>
                  <a:srgbClr val="025249"/>
                </a:solidFill>
              </a:rPr>
              <a:t>-spring-boot</a:t>
            </a:r>
          </a:p>
        </p:txBody>
      </p:sp>
      <p:sp>
        <p:nvSpPr>
          <p:cNvPr id="14" name="Pfeil nach unten 13">
            <a:extLst>
              <a:ext uri="{FF2B5EF4-FFF2-40B4-BE49-F238E27FC236}">
                <a16:creationId xmlns:a16="http://schemas.microsoft.com/office/drawing/2014/main" id="{968F95E9-473A-B24E-B403-960F6FB89E41}"/>
              </a:ext>
            </a:extLst>
          </p:cNvPr>
          <p:cNvSpPr/>
          <p:nvPr/>
        </p:nvSpPr>
        <p:spPr>
          <a:xfrm>
            <a:off x="1413460" y="4558802"/>
            <a:ext cx="81249" cy="333708"/>
          </a:xfrm>
          <a:prstGeom prst="downArrow">
            <a:avLst/>
          </a:prstGeom>
          <a:solidFill>
            <a:srgbClr val="0252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AECE29EF-C8A0-4E4E-BC62-3843626ECB47}"/>
              </a:ext>
            </a:extLst>
          </p:cNvPr>
          <p:cNvSpPr/>
          <p:nvPr/>
        </p:nvSpPr>
        <p:spPr>
          <a:xfrm>
            <a:off x="2845376" y="4204691"/>
            <a:ext cx="1649811" cy="25391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105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Spring/Spring Boot-</a:t>
            </a:r>
            <a:r>
              <a:rPr lang="de-DE" sz="105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based</a:t>
            </a:r>
            <a:endParaRPr lang="de-DE" sz="1050" dirty="0"/>
          </a:p>
        </p:txBody>
      </p:sp>
      <p:cxnSp>
        <p:nvCxnSpPr>
          <p:cNvPr id="16" name="Gerade Verbindung 15">
            <a:extLst>
              <a:ext uri="{FF2B5EF4-FFF2-40B4-BE49-F238E27FC236}">
                <a16:creationId xmlns:a16="http://schemas.microsoft.com/office/drawing/2014/main" id="{C986F2CB-8C8B-BB47-9CE2-79AE4D8993CC}"/>
              </a:ext>
            </a:extLst>
          </p:cNvPr>
          <p:cNvCxnSpPr>
            <a:cxnSpLocks/>
          </p:cNvCxnSpPr>
          <p:nvPr/>
        </p:nvCxnSpPr>
        <p:spPr>
          <a:xfrm flipH="1">
            <a:off x="2378838" y="4326441"/>
            <a:ext cx="515031" cy="0"/>
          </a:xfrm>
          <a:prstGeom prst="line">
            <a:avLst/>
          </a:prstGeom>
          <a:ln w="6350"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Gerade Verbindung 19">
            <a:extLst>
              <a:ext uri="{FF2B5EF4-FFF2-40B4-BE49-F238E27FC236}">
                <a16:creationId xmlns:a16="http://schemas.microsoft.com/office/drawing/2014/main" id="{CA2DC7C0-69D5-9D44-9A22-9EAD338BED4A}"/>
              </a:ext>
            </a:extLst>
          </p:cNvPr>
          <p:cNvCxnSpPr>
            <a:cxnSpLocks/>
          </p:cNvCxnSpPr>
          <p:nvPr/>
        </p:nvCxnSpPr>
        <p:spPr>
          <a:xfrm>
            <a:off x="3492629" y="4480330"/>
            <a:ext cx="0" cy="291563"/>
          </a:xfrm>
          <a:prstGeom prst="line">
            <a:avLst/>
          </a:prstGeom>
          <a:ln w="6350"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Gerade Verbindung 23">
            <a:extLst>
              <a:ext uri="{FF2B5EF4-FFF2-40B4-BE49-F238E27FC236}">
                <a16:creationId xmlns:a16="http://schemas.microsoft.com/office/drawing/2014/main" id="{D98E82CD-30C3-4848-80DA-06006785AFC9}"/>
              </a:ext>
            </a:extLst>
          </p:cNvPr>
          <p:cNvCxnSpPr>
            <a:cxnSpLocks/>
          </p:cNvCxnSpPr>
          <p:nvPr/>
        </p:nvCxnSpPr>
        <p:spPr>
          <a:xfrm>
            <a:off x="4371680" y="4480330"/>
            <a:ext cx="554894" cy="348713"/>
          </a:xfrm>
          <a:prstGeom prst="line">
            <a:avLst/>
          </a:prstGeom>
          <a:ln w="6350"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66144941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für Java Anwendungen</a:t>
            </a:r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3CAEB307-38BB-144C-835E-E92F46EE43DB}"/>
              </a:ext>
            </a:extLst>
          </p:cNvPr>
          <p:cNvSpPr txBox="1"/>
          <p:nvPr/>
        </p:nvSpPr>
        <p:spPr>
          <a:xfrm>
            <a:off x="203200" y="1035487"/>
            <a:ext cx="9266264" cy="49369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Grundsätzliche Optionen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b="1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graphl</a:t>
            </a:r>
            <a:r>
              <a:rPr lang="de-DE" sz="24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-java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: das erste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Framework für Java (2015!)</a:t>
            </a: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Low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level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API, kein Support für Server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etc</a:t>
            </a:r>
            <a:endParaRPr lang="de-DE" sz="2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Verschiede Abstraktionen existieren dafür, insb. für Spring Boot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b="1" dirty="0" err="1">
                <a:solidFill>
                  <a:srgbClr val="025249"/>
                </a:solidFill>
                <a:latin typeface="Source Sans Pro" charset="0"/>
              </a:rPr>
              <a:t>MicroProfile</a:t>
            </a:r>
            <a:endParaRPr lang="de-DE" sz="2400" b="1" dirty="0">
              <a:solidFill>
                <a:srgbClr val="025249"/>
              </a:solidFill>
              <a:latin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18C3D87E-2BC3-F745-BA68-51EF86A7016F}"/>
              </a:ext>
            </a:extLst>
          </p:cNvPr>
          <p:cNvSpPr/>
          <p:nvPr/>
        </p:nvSpPr>
        <p:spPr>
          <a:xfrm>
            <a:off x="476052" y="5731497"/>
            <a:ext cx="5934175" cy="509047"/>
          </a:xfrm>
          <a:prstGeom prst="rect">
            <a:avLst/>
          </a:prstGeom>
          <a:solidFill>
            <a:srgbClr val="57B9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>
                <a:solidFill>
                  <a:srgbClr val="025249"/>
                </a:solidFill>
              </a:rPr>
              <a:t>graphql</a:t>
            </a:r>
            <a:r>
              <a:rPr lang="de-DE" dirty="0">
                <a:solidFill>
                  <a:srgbClr val="025249"/>
                </a:solidFill>
              </a:rPr>
              <a:t>-java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ADFA4EE0-7C11-CE46-B8EF-AF268C989FCC}"/>
              </a:ext>
            </a:extLst>
          </p:cNvPr>
          <p:cNvSpPr/>
          <p:nvPr/>
        </p:nvSpPr>
        <p:spPr>
          <a:xfrm>
            <a:off x="476053" y="4892510"/>
            <a:ext cx="1857082" cy="509047"/>
          </a:xfrm>
          <a:prstGeom prst="rect">
            <a:avLst/>
          </a:prstGeom>
          <a:solidFill>
            <a:srgbClr val="D6A08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>
                <a:solidFill>
                  <a:srgbClr val="025249"/>
                </a:solidFill>
              </a:rPr>
              <a:t>graphql</a:t>
            </a:r>
            <a:r>
              <a:rPr lang="de-DE" dirty="0">
                <a:solidFill>
                  <a:srgbClr val="025249"/>
                </a:solidFill>
              </a:rPr>
              <a:t>-java-tools</a:t>
            </a:r>
          </a:p>
        </p:txBody>
      </p:sp>
      <p:sp>
        <p:nvSpPr>
          <p:cNvPr id="6" name="Pfeil nach unten 5">
            <a:extLst>
              <a:ext uri="{FF2B5EF4-FFF2-40B4-BE49-F238E27FC236}">
                <a16:creationId xmlns:a16="http://schemas.microsoft.com/office/drawing/2014/main" id="{DF4C3EA2-39A8-2340-8223-92694B8781B9}"/>
              </a:ext>
            </a:extLst>
          </p:cNvPr>
          <p:cNvSpPr/>
          <p:nvPr/>
        </p:nvSpPr>
        <p:spPr>
          <a:xfrm>
            <a:off x="1404594" y="5397789"/>
            <a:ext cx="98983" cy="333708"/>
          </a:xfrm>
          <a:prstGeom prst="downArrow">
            <a:avLst/>
          </a:prstGeom>
          <a:solidFill>
            <a:srgbClr val="0252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A949827E-13EE-F74A-B625-439B787787FC}"/>
              </a:ext>
            </a:extLst>
          </p:cNvPr>
          <p:cNvSpPr/>
          <p:nvPr/>
        </p:nvSpPr>
        <p:spPr>
          <a:xfrm>
            <a:off x="2514597" y="4888742"/>
            <a:ext cx="1857083" cy="509047"/>
          </a:xfrm>
          <a:prstGeom prst="rect">
            <a:avLst/>
          </a:prstGeom>
          <a:solidFill>
            <a:srgbClr val="D6A08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>
                <a:solidFill>
                  <a:srgbClr val="025249"/>
                </a:solidFill>
              </a:rPr>
              <a:t>netflix-dgs</a:t>
            </a:r>
            <a:endParaRPr lang="de-DE" dirty="0">
              <a:solidFill>
                <a:srgbClr val="025249"/>
              </a:solidFill>
            </a:endParaRP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CE7E1DDB-4BE8-8B4C-BB21-970406D1F662}"/>
              </a:ext>
            </a:extLst>
          </p:cNvPr>
          <p:cNvSpPr/>
          <p:nvPr/>
        </p:nvSpPr>
        <p:spPr>
          <a:xfrm>
            <a:off x="4553145" y="4892509"/>
            <a:ext cx="1857082" cy="509047"/>
          </a:xfrm>
          <a:prstGeom prst="rect">
            <a:avLst/>
          </a:prstGeom>
          <a:solidFill>
            <a:srgbClr val="D6A08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>
                <a:solidFill>
                  <a:srgbClr val="025249"/>
                </a:solidFill>
              </a:rPr>
              <a:t>spring-</a:t>
            </a:r>
            <a:r>
              <a:rPr lang="de-DE" dirty="0" err="1">
                <a:solidFill>
                  <a:srgbClr val="025249"/>
                </a:solidFill>
              </a:rPr>
              <a:t>graphql</a:t>
            </a:r>
            <a:endParaRPr lang="de-DE" dirty="0">
              <a:solidFill>
                <a:srgbClr val="025249"/>
              </a:solidFill>
            </a:endParaRPr>
          </a:p>
        </p:txBody>
      </p:sp>
      <p:sp>
        <p:nvSpPr>
          <p:cNvPr id="10" name="Pfeil nach unten 9">
            <a:extLst>
              <a:ext uri="{FF2B5EF4-FFF2-40B4-BE49-F238E27FC236}">
                <a16:creationId xmlns:a16="http://schemas.microsoft.com/office/drawing/2014/main" id="{913AA472-7BEC-6947-8521-7866468778AE}"/>
              </a:ext>
            </a:extLst>
          </p:cNvPr>
          <p:cNvSpPr/>
          <p:nvPr/>
        </p:nvSpPr>
        <p:spPr>
          <a:xfrm>
            <a:off x="3443138" y="5397789"/>
            <a:ext cx="98983" cy="333708"/>
          </a:xfrm>
          <a:prstGeom prst="downArrow">
            <a:avLst/>
          </a:prstGeom>
          <a:solidFill>
            <a:srgbClr val="0252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1" name="Pfeil nach unten 10">
            <a:extLst>
              <a:ext uri="{FF2B5EF4-FFF2-40B4-BE49-F238E27FC236}">
                <a16:creationId xmlns:a16="http://schemas.microsoft.com/office/drawing/2014/main" id="{54784506-C88A-7342-B0F6-997AB179B30F}"/>
              </a:ext>
            </a:extLst>
          </p:cNvPr>
          <p:cNvSpPr/>
          <p:nvPr/>
        </p:nvSpPr>
        <p:spPr>
          <a:xfrm>
            <a:off x="5484830" y="5397789"/>
            <a:ext cx="98983" cy="333708"/>
          </a:xfrm>
          <a:prstGeom prst="downArrow">
            <a:avLst/>
          </a:prstGeom>
          <a:solidFill>
            <a:srgbClr val="0252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08911627-D650-D041-A792-0A93B12A55EB}"/>
              </a:ext>
            </a:extLst>
          </p:cNvPr>
          <p:cNvSpPr/>
          <p:nvPr/>
        </p:nvSpPr>
        <p:spPr>
          <a:xfrm>
            <a:off x="476053" y="4053523"/>
            <a:ext cx="1857080" cy="509047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 dirty="0" err="1">
                <a:solidFill>
                  <a:srgbClr val="025249"/>
                </a:solidFill>
              </a:rPr>
              <a:t>graphql</a:t>
            </a:r>
            <a:r>
              <a:rPr lang="de-DE" sz="1600" dirty="0">
                <a:solidFill>
                  <a:srgbClr val="025249"/>
                </a:solidFill>
              </a:rPr>
              <a:t>-spring-boot</a:t>
            </a:r>
          </a:p>
        </p:txBody>
      </p:sp>
      <p:sp>
        <p:nvSpPr>
          <p:cNvPr id="14" name="Pfeil nach unten 13">
            <a:extLst>
              <a:ext uri="{FF2B5EF4-FFF2-40B4-BE49-F238E27FC236}">
                <a16:creationId xmlns:a16="http://schemas.microsoft.com/office/drawing/2014/main" id="{968F95E9-473A-B24E-B403-960F6FB89E41}"/>
              </a:ext>
            </a:extLst>
          </p:cNvPr>
          <p:cNvSpPr/>
          <p:nvPr/>
        </p:nvSpPr>
        <p:spPr>
          <a:xfrm>
            <a:off x="1413460" y="4558802"/>
            <a:ext cx="81249" cy="333708"/>
          </a:xfrm>
          <a:prstGeom prst="downArrow">
            <a:avLst/>
          </a:prstGeom>
          <a:solidFill>
            <a:srgbClr val="0252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AECE29EF-C8A0-4E4E-BC62-3843626ECB47}"/>
              </a:ext>
            </a:extLst>
          </p:cNvPr>
          <p:cNvSpPr/>
          <p:nvPr/>
        </p:nvSpPr>
        <p:spPr>
          <a:xfrm>
            <a:off x="2845376" y="4204691"/>
            <a:ext cx="1649811" cy="25391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105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Spring/Spring Boot-</a:t>
            </a:r>
            <a:r>
              <a:rPr lang="de-DE" sz="105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based</a:t>
            </a:r>
            <a:endParaRPr lang="de-DE" sz="1050" dirty="0"/>
          </a:p>
        </p:txBody>
      </p:sp>
      <p:cxnSp>
        <p:nvCxnSpPr>
          <p:cNvPr id="16" name="Gerade Verbindung 15">
            <a:extLst>
              <a:ext uri="{FF2B5EF4-FFF2-40B4-BE49-F238E27FC236}">
                <a16:creationId xmlns:a16="http://schemas.microsoft.com/office/drawing/2014/main" id="{C986F2CB-8C8B-BB47-9CE2-79AE4D8993CC}"/>
              </a:ext>
            </a:extLst>
          </p:cNvPr>
          <p:cNvCxnSpPr>
            <a:cxnSpLocks/>
          </p:cNvCxnSpPr>
          <p:nvPr/>
        </p:nvCxnSpPr>
        <p:spPr>
          <a:xfrm flipH="1">
            <a:off x="2378838" y="4326441"/>
            <a:ext cx="515031" cy="0"/>
          </a:xfrm>
          <a:prstGeom prst="line">
            <a:avLst/>
          </a:prstGeom>
          <a:ln w="6350"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Gerade Verbindung 19">
            <a:extLst>
              <a:ext uri="{FF2B5EF4-FFF2-40B4-BE49-F238E27FC236}">
                <a16:creationId xmlns:a16="http://schemas.microsoft.com/office/drawing/2014/main" id="{CA2DC7C0-69D5-9D44-9A22-9EAD338BED4A}"/>
              </a:ext>
            </a:extLst>
          </p:cNvPr>
          <p:cNvCxnSpPr>
            <a:cxnSpLocks/>
          </p:cNvCxnSpPr>
          <p:nvPr/>
        </p:nvCxnSpPr>
        <p:spPr>
          <a:xfrm>
            <a:off x="3492629" y="4480330"/>
            <a:ext cx="0" cy="291563"/>
          </a:xfrm>
          <a:prstGeom prst="line">
            <a:avLst/>
          </a:prstGeom>
          <a:ln w="6350"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Gerade Verbindung 23">
            <a:extLst>
              <a:ext uri="{FF2B5EF4-FFF2-40B4-BE49-F238E27FC236}">
                <a16:creationId xmlns:a16="http://schemas.microsoft.com/office/drawing/2014/main" id="{D98E82CD-30C3-4848-80DA-06006785AFC9}"/>
              </a:ext>
            </a:extLst>
          </p:cNvPr>
          <p:cNvCxnSpPr>
            <a:cxnSpLocks/>
          </p:cNvCxnSpPr>
          <p:nvPr/>
        </p:nvCxnSpPr>
        <p:spPr>
          <a:xfrm>
            <a:off x="4371680" y="4480330"/>
            <a:ext cx="554894" cy="348713"/>
          </a:xfrm>
          <a:prstGeom prst="line">
            <a:avLst/>
          </a:prstGeom>
          <a:ln w="6350"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Rechteck 16">
            <a:extLst>
              <a:ext uri="{FF2B5EF4-FFF2-40B4-BE49-F238E27FC236}">
                <a16:creationId xmlns:a16="http://schemas.microsoft.com/office/drawing/2014/main" id="{C1190E03-1C4C-4743-B67B-1CE3AE99D8A3}"/>
              </a:ext>
            </a:extLst>
          </p:cNvPr>
          <p:cNvSpPr/>
          <p:nvPr/>
        </p:nvSpPr>
        <p:spPr>
          <a:xfrm>
            <a:off x="6735453" y="5731497"/>
            <a:ext cx="2734011" cy="509047"/>
          </a:xfrm>
          <a:prstGeom prst="rect">
            <a:avLst/>
          </a:prstGeom>
          <a:solidFill>
            <a:srgbClr val="5493C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>
                <a:solidFill>
                  <a:srgbClr val="025249"/>
                </a:solidFill>
              </a:rPr>
              <a:t>MicroProfile</a:t>
            </a:r>
            <a:r>
              <a:rPr lang="de-DE" dirty="0">
                <a:solidFill>
                  <a:srgbClr val="025249"/>
                </a:solidFill>
              </a:rPr>
              <a:t> GraphQL</a:t>
            </a:r>
          </a:p>
        </p:txBody>
      </p:sp>
    </p:spTree>
    <p:extLst>
      <p:ext uri="{BB962C8B-B14F-4D97-AF65-F5344CB8AC3E}">
        <p14:creationId xmlns:p14="http://schemas.microsoft.com/office/powerpoint/2010/main" val="3515071768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für Java Anwendungen</a:t>
            </a:r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3CAEB307-38BB-144C-835E-E92F46EE43DB}"/>
              </a:ext>
            </a:extLst>
          </p:cNvPr>
          <p:cNvSpPr txBox="1"/>
          <p:nvPr/>
        </p:nvSpPr>
        <p:spPr>
          <a:xfrm>
            <a:off x="203200" y="1035487"/>
            <a:ext cx="9266264" cy="27209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graphql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-java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8458028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für Java Anwendungen</a:t>
            </a:r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3CAEB307-38BB-144C-835E-E92F46EE43DB}"/>
              </a:ext>
            </a:extLst>
          </p:cNvPr>
          <p:cNvSpPr txBox="1"/>
          <p:nvPr/>
        </p:nvSpPr>
        <p:spPr>
          <a:xfrm>
            <a:off x="203200" y="1035487"/>
            <a:ext cx="9266264" cy="27209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graphql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-java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5C861A9C-02B9-CE49-BA9D-ECB8E3058A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33810" y="1076834"/>
            <a:ext cx="6012739" cy="5359181"/>
          </a:xfrm>
          <a:prstGeom prst="rect">
            <a:avLst/>
          </a:prstGeom>
        </p:spPr>
      </p:pic>
      <p:sp>
        <p:nvSpPr>
          <p:cNvPr id="5" name="Rechteck 4">
            <a:extLst>
              <a:ext uri="{FF2B5EF4-FFF2-40B4-BE49-F238E27FC236}">
                <a16:creationId xmlns:a16="http://schemas.microsoft.com/office/drawing/2014/main" id="{A00F7B5E-0DC8-5541-B2CB-D089CE9397D5}"/>
              </a:ext>
            </a:extLst>
          </p:cNvPr>
          <p:cNvSpPr/>
          <p:nvPr/>
        </p:nvSpPr>
        <p:spPr>
          <a:xfrm>
            <a:off x="1896757" y="6429178"/>
            <a:ext cx="6969057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de-DE" sz="1200" dirty="0">
                <a:solidFill>
                  <a:srgbClr val="41719C"/>
                </a:solidFill>
                <a:latin typeface="Helvetica Neue" panose="02000503000000020004" pitchFamily="2" charset="0"/>
              </a:rPr>
              <a:t>https://</a:t>
            </a:r>
            <a:r>
              <a:rPr lang="de-DE" sz="1200" dirty="0" err="1">
                <a:solidFill>
                  <a:srgbClr val="41719C"/>
                </a:solidFill>
                <a:latin typeface="Helvetica Neue" panose="02000503000000020004" pitchFamily="2" charset="0"/>
              </a:rPr>
              <a:t>github.com</a:t>
            </a:r>
            <a:r>
              <a:rPr lang="de-DE" sz="1200" dirty="0">
                <a:solidFill>
                  <a:srgbClr val="41719C"/>
                </a:solidFill>
                <a:latin typeface="Helvetica Neue" panose="02000503000000020004" pitchFamily="2" charset="0"/>
              </a:rPr>
              <a:t>/</a:t>
            </a:r>
            <a:r>
              <a:rPr lang="de-DE" sz="1200" dirty="0" err="1">
                <a:solidFill>
                  <a:srgbClr val="41719C"/>
                </a:solidFill>
                <a:latin typeface="Helvetica Neue" panose="02000503000000020004" pitchFamily="2" charset="0"/>
              </a:rPr>
              <a:t>graphql</a:t>
            </a:r>
            <a:r>
              <a:rPr lang="de-DE" sz="1200" dirty="0">
                <a:solidFill>
                  <a:srgbClr val="41719C"/>
                </a:solidFill>
                <a:latin typeface="Helvetica Neue" panose="02000503000000020004" pitchFamily="2" charset="0"/>
              </a:rPr>
              <a:t>-java/</a:t>
            </a:r>
            <a:r>
              <a:rPr lang="de-DE" sz="1200" dirty="0" err="1">
                <a:solidFill>
                  <a:srgbClr val="41719C"/>
                </a:solidFill>
                <a:latin typeface="Helvetica Neue" panose="02000503000000020004" pitchFamily="2" charset="0"/>
              </a:rPr>
              <a:t>graphql</a:t>
            </a:r>
            <a:r>
              <a:rPr lang="de-DE" sz="1200" dirty="0">
                <a:solidFill>
                  <a:srgbClr val="41719C"/>
                </a:solidFill>
                <a:latin typeface="Helvetica Neue" panose="02000503000000020004" pitchFamily="2" charset="0"/>
              </a:rPr>
              <a:t>-java/</a:t>
            </a:r>
            <a:r>
              <a:rPr lang="de-DE" sz="1200" dirty="0" err="1">
                <a:solidFill>
                  <a:srgbClr val="41719C"/>
                </a:solidFill>
                <a:latin typeface="Helvetica Neue" panose="02000503000000020004" pitchFamily="2" charset="0"/>
              </a:rPr>
              <a:t>discussions</a:t>
            </a:r>
            <a:r>
              <a:rPr lang="de-DE" sz="1200" dirty="0">
                <a:solidFill>
                  <a:srgbClr val="41719C"/>
                </a:solidFill>
                <a:latin typeface="Helvetica Neue" panose="02000503000000020004" pitchFamily="2" charset="0"/>
              </a:rPr>
              <a:t>/2591</a:t>
            </a: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34CFBA31-0398-2E46-90E9-485677741E83}"/>
              </a:ext>
            </a:extLst>
          </p:cNvPr>
          <p:cNvSpPr/>
          <p:nvPr/>
        </p:nvSpPr>
        <p:spPr>
          <a:xfrm>
            <a:off x="5530504" y="1260830"/>
            <a:ext cx="1530254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>
                <a:solidFill>
                  <a:srgbClr val="41719C"/>
                </a:solidFill>
                <a:latin typeface="Helvetica Neue" panose="02000503000000020004" pitchFamily="2" charset="0"/>
              </a:rPr>
              <a:t>(18.10.2021)</a:t>
            </a:r>
          </a:p>
        </p:txBody>
      </p:sp>
    </p:spTree>
    <p:extLst>
      <p:ext uri="{BB962C8B-B14F-4D97-AF65-F5344CB8AC3E}">
        <p14:creationId xmlns:p14="http://schemas.microsoft.com/office/powerpoint/2010/main" val="270420466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für Java Anwendungen</a:t>
            </a:r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3CAEB307-38BB-144C-835E-E92F46EE43DB}"/>
              </a:ext>
            </a:extLst>
          </p:cNvPr>
          <p:cNvSpPr txBox="1"/>
          <p:nvPr/>
        </p:nvSpPr>
        <p:spPr>
          <a:xfrm>
            <a:off x="203200" y="1035487"/>
            <a:ext cx="9266264" cy="5823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graphql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-java 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  <a:hlinkClick r:id="rId2"/>
              </a:rPr>
              <a:t>https://www.graphql-java.com/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Reine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Implementierung</a:t>
            </a: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Keine Abhängigkeiten auf weitere Libraries</a:t>
            </a: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Keine Server-Infrastruktur (unabhängig von Spring und JEE)</a:t>
            </a: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„Nur“ Ausführung von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Queries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API ist sehr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low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-level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Support für Persistent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Queries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und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DataLoader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8278821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GraphQL Server mit </a:t>
            </a:r>
            <a:r>
              <a:rPr lang="de-DE" dirty="0" err="1"/>
              <a:t>graphql</a:t>
            </a:r>
            <a:r>
              <a:rPr lang="de-DE" dirty="0"/>
              <a:t>-java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30902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Unsere Aufgaben in der Entwicklung</a:t>
            </a:r>
          </a:p>
          <a:p>
            <a:pPr marL="457200" indent="-457200">
              <a:lnSpc>
                <a:spcPct val="120000"/>
              </a:lnSpc>
              <a:buFont typeface="+mj-lt"/>
              <a:buAutoNum type="arabicPeriod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Das Schema der API festlegen</a:t>
            </a:r>
          </a:p>
          <a:p>
            <a:pPr marL="914400" lvl="1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-java verfolgt „schema-first“-Ansatz</a:t>
            </a:r>
          </a:p>
          <a:p>
            <a:pPr marL="457200" indent="-457200">
              <a:lnSpc>
                <a:spcPct val="120000"/>
              </a:lnSpc>
              <a:buFont typeface="+mj-lt"/>
              <a:buAutoNum type="arabicPeriod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457200" indent="-457200">
              <a:lnSpc>
                <a:spcPct val="120000"/>
              </a:lnSpc>
              <a:buFont typeface="+mj-lt"/>
              <a:buAutoNum type="arabicPeriod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34915567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GraphQL Server mit </a:t>
            </a:r>
            <a:r>
              <a:rPr lang="de-DE" dirty="0" err="1"/>
              <a:t>graphql</a:t>
            </a:r>
            <a:r>
              <a:rPr lang="de-DE" dirty="0"/>
              <a:t>-java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42721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Unsere Aufgaben in der Entwicklung</a:t>
            </a:r>
          </a:p>
          <a:p>
            <a:pPr marL="457200" indent="-457200">
              <a:lnSpc>
                <a:spcPct val="120000"/>
              </a:lnSpc>
              <a:buFont typeface="+mj-lt"/>
              <a:buAutoNum type="arabicPeriod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Das Schema der API festlegen</a:t>
            </a:r>
          </a:p>
          <a:p>
            <a:pPr marL="914400" lvl="1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-java verfolgt „schema-first“-Ansatz</a:t>
            </a:r>
          </a:p>
          <a:p>
            <a:pPr marL="457200" indent="-457200">
              <a:lnSpc>
                <a:spcPct val="120000"/>
              </a:lnSpc>
              <a:buFont typeface="+mj-lt"/>
              <a:buAutoNum type="arabicPeriod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457200" indent="-457200">
              <a:lnSpc>
                <a:spcPct val="120000"/>
              </a:lnSpc>
              <a:buFont typeface="+mj-lt"/>
              <a:buAutoNum type="arabicPeriod"/>
            </a:pPr>
            <a:r>
              <a:rPr lang="de-DE" sz="2400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implementieren, die die angefragten Daten ermitteln</a:t>
            </a:r>
          </a:p>
          <a:p>
            <a:pPr marL="914400" lvl="1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Dieser Teil unterscheidet sich von den Frameworks, die auf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-java aufbauen</a:t>
            </a:r>
          </a:p>
          <a:p>
            <a:pPr marL="457200" indent="-457200">
              <a:lnSpc>
                <a:spcPct val="120000"/>
              </a:lnSpc>
              <a:buFont typeface="+mj-lt"/>
              <a:buAutoNum type="arabicPeriod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457200" indent="-457200">
              <a:lnSpc>
                <a:spcPct val="120000"/>
              </a:lnSpc>
              <a:buFont typeface="+mj-lt"/>
              <a:buAutoNum type="arabicPeriod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924155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1598556" y="3797848"/>
            <a:ext cx="6708889" cy="183127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113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GraphQL</a:t>
            </a:r>
            <a:endParaRPr lang="de-DE" sz="20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56E0B396-70F0-564B-9AD5-C075B0DA8461}"/>
              </a:ext>
            </a:extLst>
          </p:cNvPr>
          <p:cNvSpPr/>
          <p:nvPr/>
        </p:nvSpPr>
        <p:spPr>
          <a:xfrm>
            <a:off x="504713" y="1224029"/>
            <a:ext cx="8896573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"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GraphQL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is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a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query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language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for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APIs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and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a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runtime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for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fulfilling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those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queries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with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your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existing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data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"</a:t>
            </a:r>
          </a:p>
          <a:p>
            <a:endParaRPr lang="de-DE" sz="20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 - https://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graphql.org</a:t>
            </a:r>
            <a:endParaRPr lang="de-DE" sz="1400" dirty="0">
              <a:solidFill>
                <a:srgbClr val="36544F"/>
              </a:solidFill>
              <a:latin typeface="Source Sans Pro" panose="020B0503030403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3790049713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40505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Die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API muss in einem </a:t>
            </a:r>
            <a:r>
              <a:rPr lang="de-DE" sz="2400" b="1" i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 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beschrieben werden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Eine GraphQL API </a:t>
            </a:r>
            <a:r>
              <a:rPr lang="de-DE" sz="2400" i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muss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mit einem </a:t>
            </a:r>
            <a:r>
              <a:rPr lang="de-DE" sz="2400" dirty="0">
                <a:solidFill>
                  <a:srgbClr val="9E60B8"/>
                </a:solidFill>
                <a:latin typeface="Source Sans Pro" charset="0"/>
              </a:rPr>
              <a:t>Schema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beschrieben werden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Schema legt fest, welche </a:t>
            </a:r>
            <a:r>
              <a:rPr lang="de-DE" sz="2400" i="1" dirty="0" err="1">
                <a:solidFill>
                  <a:srgbClr val="9E60B8"/>
                </a:solidFill>
                <a:latin typeface="Source Sans Pro" charset="0"/>
              </a:rPr>
              <a:t>Types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und </a:t>
            </a:r>
            <a:r>
              <a:rPr lang="de-DE" sz="2400" i="1" dirty="0">
                <a:solidFill>
                  <a:srgbClr val="9E60B8"/>
                </a:solidFill>
                <a:latin typeface="Source Sans Pro" charset="0"/>
              </a:rPr>
              <a:t>Fields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es gibt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Nur Anfragen und Ergebnisse, die Schema-konform sind werden ausgeführt bzw. zurückgegeben</a:t>
            </a: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Schema Definition Language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 (SDL)</a:t>
            </a:r>
          </a:p>
        </p:txBody>
      </p:sp>
    </p:spTree>
    <p:extLst>
      <p:ext uri="{BB962C8B-B14F-4D97-AF65-F5344CB8AC3E}">
        <p14:creationId xmlns:p14="http://schemas.microsoft.com/office/powerpoint/2010/main" val="1753745298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 Definition per SDL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3135132" y="2108441"/>
            <a:ext cx="4089119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Rating {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stars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Int</a:t>
            </a:r>
            <a:endParaRPr lang="de-DE" dirty="0">
              <a:solidFill>
                <a:srgbClr val="9E60B8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0D4241B5-8691-6945-BF29-D4D21537B99C}"/>
              </a:ext>
            </a:extLst>
          </p:cNvPr>
          <p:cNvSpPr/>
          <p:nvPr/>
        </p:nvSpPr>
        <p:spPr>
          <a:xfrm>
            <a:off x="407883" y="2108441"/>
            <a:ext cx="1312764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Object</a:t>
            </a:r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Type</a:t>
            </a:r>
          </a:p>
        </p:txBody>
      </p:sp>
      <p:cxnSp>
        <p:nvCxnSpPr>
          <p:cNvPr id="10" name="Gerade Verbindung 9">
            <a:extLst>
              <a:ext uri="{FF2B5EF4-FFF2-40B4-BE49-F238E27FC236}">
                <a16:creationId xmlns:a16="http://schemas.microsoft.com/office/drawing/2014/main" id="{372B9A82-840F-7B47-8343-BAA4BE417890}"/>
              </a:ext>
            </a:extLst>
          </p:cNvPr>
          <p:cNvCxnSpPr>
            <a:cxnSpLocks/>
            <a:endCxn id="8" idx="3"/>
          </p:cNvCxnSpPr>
          <p:nvPr/>
        </p:nvCxnSpPr>
        <p:spPr>
          <a:xfrm flipH="1" flipV="1">
            <a:off x="1720647" y="2277718"/>
            <a:ext cx="1414486" cy="19754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hteck 11">
            <a:extLst>
              <a:ext uri="{FF2B5EF4-FFF2-40B4-BE49-F238E27FC236}">
                <a16:creationId xmlns:a16="http://schemas.microsoft.com/office/drawing/2014/main" id="{B76972E2-BBFD-7840-8627-3DD9C2CCB2EE}"/>
              </a:ext>
            </a:extLst>
          </p:cNvPr>
          <p:cNvSpPr/>
          <p:nvPr/>
        </p:nvSpPr>
        <p:spPr>
          <a:xfrm>
            <a:off x="1064265" y="2616272"/>
            <a:ext cx="1312764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Fields</a:t>
            </a:r>
          </a:p>
        </p:txBody>
      </p:sp>
      <p:cxnSp>
        <p:nvCxnSpPr>
          <p:cNvPr id="13" name="Gerade Verbindung 12">
            <a:extLst>
              <a:ext uri="{FF2B5EF4-FFF2-40B4-BE49-F238E27FC236}">
                <a16:creationId xmlns:a16="http://schemas.microsoft.com/office/drawing/2014/main" id="{71F15CA8-5DEE-0941-95CA-6D20B8AAD879}"/>
              </a:ext>
            </a:extLst>
          </p:cNvPr>
          <p:cNvCxnSpPr>
            <a:cxnSpLocks/>
          </p:cNvCxnSpPr>
          <p:nvPr/>
        </p:nvCxnSpPr>
        <p:spPr>
          <a:xfrm flipH="1">
            <a:off x="1824983" y="2566938"/>
            <a:ext cx="1414485" cy="245713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Gerade Verbindung 13">
            <a:extLst>
              <a:ext uri="{FF2B5EF4-FFF2-40B4-BE49-F238E27FC236}">
                <a16:creationId xmlns:a16="http://schemas.microsoft.com/office/drawing/2014/main" id="{4F43BEF5-024D-D44C-93C4-DBE37B51E710}"/>
              </a:ext>
            </a:extLst>
          </p:cNvPr>
          <p:cNvCxnSpPr>
            <a:cxnSpLocks/>
          </p:cNvCxnSpPr>
          <p:nvPr/>
        </p:nvCxnSpPr>
        <p:spPr>
          <a:xfrm flipH="1" flipV="1">
            <a:off x="1824982" y="2802774"/>
            <a:ext cx="1414486" cy="19754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Gerade Verbindung 14">
            <a:extLst>
              <a:ext uri="{FF2B5EF4-FFF2-40B4-BE49-F238E27FC236}">
                <a16:creationId xmlns:a16="http://schemas.microsoft.com/office/drawing/2014/main" id="{795C8063-3A33-F248-8D58-28739AA6F9EB}"/>
              </a:ext>
            </a:extLst>
          </p:cNvPr>
          <p:cNvCxnSpPr>
            <a:cxnSpLocks/>
          </p:cNvCxnSpPr>
          <p:nvPr/>
        </p:nvCxnSpPr>
        <p:spPr>
          <a:xfrm flipH="1" flipV="1">
            <a:off x="1824981" y="2812651"/>
            <a:ext cx="1358216" cy="314677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30142493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 Definition per SDL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3135132" y="2108441"/>
            <a:ext cx="4089119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Rating {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comment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String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stars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Int</a:t>
            </a:r>
            <a:endParaRPr lang="de-DE" dirty="0">
              <a:solidFill>
                <a:srgbClr val="9E60B8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20" name="Rechteck 19">
            <a:extLst>
              <a:ext uri="{FF2B5EF4-FFF2-40B4-BE49-F238E27FC236}">
                <a16:creationId xmlns:a16="http://schemas.microsoft.com/office/drawing/2014/main" id="{96611B01-5720-914A-B9CD-E474D5B993A5}"/>
              </a:ext>
            </a:extLst>
          </p:cNvPr>
          <p:cNvSpPr/>
          <p:nvPr/>
        </p:nvSpPr>
        <p:spPr>
          <a:xfrm>
            <a:off x="5911487" y="2397661"/>
            <a:ext cx="2923023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Return  Type (non-</a:t>
            </a:r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nullable</a:t>
            </a:r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)</a:t>
            </a:r>
          </a:p>
        </p:txBody>
      </p:sp>
      <p:cxnSp>
        <p:nvCxnSpPr>
          <p:cNvPr id="21" name="Gerade Verbindung 20">
            <a:extLst>
              <a:ext uri="{FF2B5EF4-FFF2-40B4-BE49-F238E27FC236}">
                <a16:creationId xmlns:a16="http://schemas.microsoft.com/office/drawing/2014/main" id="{CA46AAAC-468C-7143-B683-9F919A7FCA44}"/>
              </a:ext>
            </a:extLst>
          </p:cNvPr>
          <p:cNvCxnSpPr>
            <a:cxnSpLocks/>
          </p:cNvCxnSpPr>
          <p:nvPr/>
        </p:nvCxnSpPr>
        <p:spPr>
          <a:xfrm flipH="1" flipV="1">
            <a:off x="4472448" y="2566938"/>
            <a:ext cx="1414486" cy="19754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Rechteck 21">
            <a:extLst>
              <a:ext uri="{FF2B5EF4-FFF2-40B4-BE49-F238E27FC236}">
                <a16:creationId xmlns:a16="http://schemas.microsoft.com/office/drawing/2014/main" id="{AD534EB5-F0A8-BD4D-97BB-72D43E0AFE88}"/>
              </a:ext>
            </a:extLst>
          </p:cNvPr>
          <p:cNvSpPr/>
          <p:nvPr/>
        </p:nvSpPr>
        <p:spPr>
          <a:xfrm>
            <a:off x="6249690" y="2964686"/>
            <a:ext cx="2923023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Return  Type (</a:t>
            </a:r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nullable</a:t>
            </a:r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)</a:t>
            </a:r>
          </a:p>
        </p:txBody>
      </p:sp>
      <p:cxnSp>
        <p:nvCxnSpPr>
          <p:cNvPr id="23" name="Gerade Verbindung 22">
            <a:extLst>
              <a:ext uri="{FF2B5EF4-FFF2-40B4-BE49-F238E27FC236}">
                <a16:creationId xmlns:a16="http://schemas.microsoft.com/office/drawing/2014/main" id="{E372F4A3-ECCA-F04E-81B4-EB0175DAE746}"/>
              </a:ext>
            </a:extLst>
          </p:cNvPr>
          <p:cNvCxnSpPr>
            <a:cxnSpLocks/>
          </p:cNvCxnSpPr>
          <p:nvPr/>
        </p:nvCxnSpPr>
        <p:spPr>
          <a:xfrm flipH="1" flipV="1">
            <a:off x="4793660" y="3135710"/>
            <a:ext cx="1414486" cy="19754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8240452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 Definition per SDL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3135132" y="2108441"/>
            <a:ext cx="4089119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Rating {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comment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stars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Int</a:t>
            </a:r>
            <a:endParaRPr lang="de-DE" dirty="0">
              <a:solidFill>
                <a:srgbClr val="9E60B8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author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User!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User {</a:t>
            </a: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cxnSp>
        <p:nvCxnSpPr>
          <p:cNvPr id="23" name="Gerade Verbindung 22">
            <a:extLst>
              <a:ext uri="{FF2B5EF4-FFF2-40B4-BE49-F238E27FC236}">
                <a16:creationId xmlns:a16="http://schemas.microsoft.com/office/drawing/2014/main" id="{E372F4A3-ECCA-F04E-81B4-EB0175DAE746}"/>
              </a:ext>
            </a:extLst>
          </p:cNvPr>
          <p:cNvCxnSpPr>
            <a:cxnSpLocks/>
          </p:cNvCxnSpPr>
          <p:nvPr/>
        </p:nvCxnSpPr>
        <p:spPr>
          <a:xfrm flipV="1">
            <a:off x="4234375" y="3599944"/>
            <a:ext cx="390472" cy="462493"/>
          </a:xfrm>
          <a:prstGeom prst="line">
            <a:avLst/>
          </a:prstGeom>
          <a:ln>
            <a:solidFill>
              <a:srgbClr val="025249"/>
            </a:solidFill>
            <a:prstDash val="sysDot"/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hteck 15">
            <a:extLst>
              <a:ext uri="{FF2B5EF4-FFF2-40B4-BE49-F238E27FC236}">
                <a16:creationId xmlns:a16="http://schemas.microsoft.com/office/drawing/2014/main" id="{8FD2FAC1-8C9B-A44A-BA07-FE86F88746C3}"/>
              </a:ext>
            </a:extLst>
          </p:cNvPr>
          <p:cNvSpPr/>
          <p:nvPr/>
        </p:nvSpPr>
        <p:spPr>
          <a:xfrm>
            <a:off x="6615450" y="3231973"/>
            <a:ext cx="2923023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Referenz auf anderen Typ</a:t>
            </a:r>
          </a:p>
        </p:txBody>
      </p:sp>
      <p:cxnSp>
        <p:nvCxnSpPr>
          <p:cNvPr id="17" name="Gerade Verbindung 16">
            <a:extLst>
              <a:ext uri="{FF2B5EF4-FFF2-40B4-BE49-F238E27FC236}">
                <a16:creationId xmlns:a16="http://schemas.microsoft.com/office/drawing/2014/main" id="{26EC2414-094B-EE4B-8B3E-DB8B7E64CE11}"/>
              </a:ext>
            </a:extLst>
          </p:cNvPr>
          <p:cNvCxnSpPr>
            <a:cxnSpLocks/>
          </p:cNvCxnSpPr>
          <p:nvPr/>
        </p:nvCxnSpPr>
        <p:spPr>
          <a:xfrm flipH="1" flipV="1">
            <a:off x="5173488" y="3374862"/>
            <a:ext cx="1414486" cy="19754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80595129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 Definition per SDL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3135132" y="2108441"/>
            <a:ext cx="6181588" cy="53553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Rating {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comment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stars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Int</a:t>
            </a:r>
            <a:endParaRPr lang="de-DE" dirty="0">
              <a:solidFill>
                <a:srgbClr val="9E60B8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author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User!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User {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Beer {</a:t>
            </a: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ratings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[Rating!]!</a:t>
            </a:r>
          </a:p>
          <a:p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8FD2FAC1-8C9B-A44A-BA07-FE86F88746C3}"/>
              </a:ext>
            </a:extLst>
          </p:cNvPr>
          <p:cNvSpPr/>
          <p:nvPr/>
        </p:nvSpPr>
        <p:spPr>
          <a:xfrm>
            <a:off x="7532107" y="5962853"/>
            <a:ext cx="2923023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Liste / Array</a:t>
            </a:r>
          </a:p>
        </p:txBody>
      </p:sp>
      <p:cxnSp>
        <p:nvCxnSpPr>
          <p:cNvPr id="17" name="Gerade Verbindung 16">
            <a:extLst>
              <a:ext uri="{FF2B5EF4-FFF2-40B4-BE49-F238E27FC236}">
                <a16:creationId xmlns:a16="http://schemas.microsoft.com/office/drawing/2014/main" id="{26EC2414-094B-EE4B-8B3E-DB8B7E64CE11}"/>
              </a:ext>
            </a:extLst>
          </p:cNvPr>
          <p:cNvCxnSpPr>
            <a:cxnSpLocks/>
          </p:cNvCxnSpPr>
          <p:nvPr/>
        </p:nvCxnSpPr>
        <p:spPr>
          <a:xfrm flipH="1" flipV="1">
            <a:off x="6087888" y="6132130"/>
            <a:ext cx="1414486" cy="19754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Gerade Verbindung 10">
            <a:extLst>
              <a:ext uri="{FF2B5EF4-FFF2-40B4-BE49-F238E27FC236}">
                <a16:creationId xmlns:a16="http://schemas.microsoft.com/office/drawing/2014/main" id="{18A2F9EE-58FC-844A-8B2F-DD4DB9CD0743}"/>
              </a:ext>
            </a:extLst>
          </p:cNvPr>
          <p:cNvCxnSpPr>
            <a:cxnSpLocks/>
          </p:cNvCxnSpPr>
          <p:nvPr/>
        </p:nvCxnSpPr>
        <p:spPr>
          <a:xfrm flipV="1">
            <a:off x="5179691" y="2306963"/>
            <a:ext cx="454098" cy="1"/>
          </a:xfrm>
          <a:prstGeom prst="line">
            <a:avLst/>
          </a:prstGeom>
          <a:ln>
            <a:solidFill>
              <a:srgbClr val="025249"/>
            </a:solidFill>
            <a:prstDash val="sysDot"/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Gerade Verbindung 12">
            <a:extLst>
              <a:ext uri="{FF2B5EF4-FFF2-40B4-BE49-F238E27FC236}">
                <a16:creationId xmlns:a16="http://schemas.microsoft.com/office/drawing/2014/main" id="{70FE491E-20C6-DD4B-B1ED-2A1EAA772191}"/>
              </a:ext>
            </a:extLst>
          </p:cNvPr>
          <p:cNvCxnSpPr>
            <a:cxnSpLocks/>
          </p:cNvCxnSpPr>
          <p:nvPr/>
        </p:nvCxnSpPr>
        <p:spPr>
          <a:xfrm>
            <a:off x="5633789" y="2306962"/>
            <a:ext cx="0" cy="3527535"/>
          </a:xfrm>
          <a:prstGeom prst="line">
            <a:avLst/>
          </a:prstGeom>
          <a:ln>
            <a:solidFill>
              <a:srgbClr val="025249"/>
            </a:solidFill>
            <a:prstDash val="sysDot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07490920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 Definition per SDL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3135132" y="2108441"/>
            <a:ext cx="6181588" cy="53553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Rating {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comment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stars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Int</a:t>
            </a:r>
            <a:endParaRPr lang="de-DE" dirty="0">
              <a:solidFill>
                <a:srgbClr val="9E60B8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author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User!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User {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Beer {</a:t>
            </a: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ratings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[Rating!]!</a:t>
            </a:r>
          </a:p>
          <a:p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ratingsWithStars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stars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Int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!): [Rating!]!</a:t>
            </a: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EEB8251E-E264-5F42-A4E1-171574D2112E}"/>
              </a:ext>
            </a:extLst>
          </p:cNvPr>
          <p:cNvSpPr/>
          <p:nvPr/>
        </p:nvSpPr>
        <p:spPr>
          <a:xfrm>
            <a:off x="6119679" y="5586515"/>
            <a:ext cx="1193612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Arguments</a:t>
            </a:r>
            <a:endParaRPr lang="de-DE" sz="1600" dirty="0">
              <a:solidFill>
                <a:srgbClr val="025249"/>
              </a:solidFill>
              <a:latin typeface="Source Sans Pro" panose="020B0503030403020204" pitchFamily="34" charset="77"/>
              <a:ea typeface="Source Sans Pro Semibold" charset="0"/>
              <a:cs typeface="Source Sans Pro Semibold" charset="0"/>
            </a:endParaRPr>
          </a:p>
        </p:txBody>
      </p:sp>
      <p:cxnSp>
        <p:nvCxnSpPr>
          <p:cNvPr id="10" name="Gerade Verbindung 9">
            <a:extLst>
              <a:ext uri="{FF2B5EF4-FFF2-40B4-BE49-F238E27FC236}">
                <a16:creationId xmlns:a16="http://schemas.microsoft.com/office/drawing/2014/main" id="{3E76D7C8-06E5-D141-ADBC-1FBB71B74B76}"/>
              </a:ext>
            </a:extLst>
          </p:cNvPr>
          <p:cNvCxnSpPr>
            <a:cxnSpLocks/>
          </p:cNvCxnSpPr>
          <p:nvPr/>
        </p:nvCxnSpPr>
        <p:spPr>
          <a:xfrm>
            <a:off x="6444194" y="5925069"/>
            <a:ext cx="0" cy="345282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hteck 11">
            <a:extLst>
              <a:ext uri="{FF2B5EF4-FFF2-40B4-BE49-F238E27FC236}">
                <a16:creationId xmlns:a16="http://schemas.microsoft.com/office/drawing/2014/main" id="{682148F7-BEB5-AF49-AD8E-83F28ECED0A4}"/>
              </a:ext>
            </a:extLst>
          </p:cNvPr>
          <p:cNvSpPr/>
          <p:nvPr/>
        </p:nvSpPr>
        <p:spPr>
          <a:xfrm>
            <a:off x="5685115" y="6270351"/>
            <a:ext cx="1518158" cy="286087"/>
          </a:xfrm>
          <a:prstGeom prst="rect">
            <a:avLst/>
          </a:prstGeom>
          <a:noFill/>
          <a:ln w="6350">
            <a:solidFill>
              <a:srgbClr val="025249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12712274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Root-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Types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: 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Einstiegspunkte in die API (Query, Mutation, </a:t>
            </a:r>
            <a:r>
              <a:rPr lang="de-DE" sz="2400" b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Subscription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)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2942777" y="1974205"/>
            <a:ext cx="6290222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b="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Query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beers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[Beer!]!</a:t>
            </a:r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ID!):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b="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Mutation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addRating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newRating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NewRating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Rating!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EF7D1D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Subscription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onNewRating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Rating!</a:t>
            </a: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8FD2FAC1-8C9B-A44A-BA07-FE86F88746C3}"/>
              </a:ext>
            </a:extLst>
          </p:cNvPr>
          <p:cNvSpPr/>
          <p:nvPr/>
        </p:nvSpPr>
        <p:spPr>
          <a:xfrm>
            <a:off x="305894" y="4741633"/>
            <a:ext cx="2923023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Root-Type</a:t>
            </a:r>
          </a:p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("</a:t>
            </a:r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Subscription</a:t>
            </a:r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")</a:t>
            </a:r>
          </a:p>
        </p:txBody>
      </p:sp>
      <p:cxnSp>
        <p:nvCxnSpPr>
          <p:cNvPr id="17" name="Gerade Verbindung 16">
            <a:extLst>
              <a:ext uri="{FF2B5EF4-FFF2-40B4-BE49-F238E27FC236}">
                <a16:creationId xmlns:a16="http://schemas.microsoft.com/office/drawing/2014/main" id="{26EC2414-094B-EE4B-8B3E-DB8B7E64CE11}"/>
              </a:ext>
            </a:extLst>
          </p:cNvPr>
          <p:cNvCxnSpPr>
            <a:cxnSpLocks/>
          </p:cNvCxnSpPr>
          <p:nvPr/>
        </p:nvCxnSpPr>
        <p:spPr>
          <a:xfrm flipH="1">
            <a:off x="1413609" y="4931357"/>
            <a:ext cx="1420836" cy="0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Rechteck 6">
            <a:extLst>
              <a:ext uri="{FF2B5EF4-FFF2-40B4-BE49-F238E27FC236}">
                <a16:creationId xmlns:a16="http://schemas.microsoft.com/office/drawing/2014/main" id="{70D00182-3333-EA47-B2A6-B548168B0002}"/>
              </a:ext>
            </a:extLst>
          </p:cNvPr>
          <p:cNvSpPr/>
          <p:nvPr/>
        </p:nvSpPr>
        <p:spPr>
          <a:xfrm>
            <a:off x="369394" y="1988273"/>
            <a:ext cx="2923023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Root-Type</a:t>
            </a:r>
          </a:p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("Query)</a:t>
            </a:r>
          </a:p>
        </p:txBody>
      </p:sp>
      <p:cxnSp>
        <p:nvCxnSpPr>
          <p:cNvPr id="8" name="Gerade Verbindung 7">
            <a:extLst>
              <a:ext uri="{FF2B5EF4-FFF2-40B4-BE49-F238E27FC236}">
                <a16:creationId xmlns:a16="http://schemas.microsoft.com/office/drawing/2014/main" id="{EA79FE5E-0616-3242-ADEE-3AC1F17573B0}"/>
              </a:ext>
            </a:extLst>
          </p:cNvPr>
          <p:cNvCxnSpPr>
            <a:cxnSpLocks/>
          </p:cNvCxnSpPr>
          <p:nvPr/>
        </p:nvCxnSpPr>
        <p:spPr>
          <a:xfrm flipH="1">
            <a:off x="1477109" y="2167837"/>
            <a:ext cx="1420836" cy="0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hteck 8">
            <a:extLst>
              <a:ext uri="{FF2B5EF4-FFF2-40B4-BE49-F238E27FC236}">
                <a16:creationId xmlns:a16="http://schemas.microsoft.com/office/drawing/2014/main" id="{3262FA8D-8A98-0043-97A8-00475B3240F3}"/>
              </a:ext>
            </a:extLst>
          </p:cNvPr>
          <p:cNvSpPr/>
          <p:nvPr/>
        </p:nvSpPr>
        <p:spPr>
          <a:xfrm>
            <a:off x="7399781" y="2181294"/>
            <a:ext cx="2923023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Root-Fields</a:t>
            </a:r>
          </a:p>
        </p:txBody>
      </p:sp>
      <p:cxnSp>
        <p:nvCxnSpPr>
          <p:cNvPr id="10" name="Gerade Verbindung 9">
            <a:extLst>
              <a:ext uri="{FF2B5EF4-FFF2-40B4-BE49-F238E27FC236}">
                <a16:creationId xmlns:a16="http://schemas.microsoft.com/office/drawing/2014/main" id="{F540BEA7-1515-2D46-8FCD-BA13EB7D0488}"/>
              </a:ext>
            </a:extLst>
          </p:cNvPr>
          <p:cNvCxnSpPr>
            <a:cxnSpLocks/>
          </p:cNvCxnSpPr>
          <p:nvPr/>
        </p:nvCxnSpPr>
        <p:spPr>
          <a:xfrm flipV="1">
            <a:off x="5336498" y="2350571"/>
            <a:ext cx="2063283" cy="76283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Gerade Verbindung 10">
            <a:extLst>
              <a:ext uri="{FF2B5EF4-FFF2-40B4-BE49-F238E27FC236}">
                <a16:creationId xmlns:a16="http://schemas.microsoft.com/office/drawing/2014/main" id="{1411CA28-F5FF-E242-BC68-A91267E14E73}"/>
              </a:ext>
            </a:extLst>
          </p:cNvPr>
          <p:cNvCxnSpPr>
            <a:cxnSpLocks/>
          </p:cNvCxnSpPr>
          <p:nvPr/>
        </p:nvCxnSpPr>
        <p:spPr>
          <a:xfrm flipH="1">
            <a:off x="6368139" y="2353757"/>
            <a:ext cx="1031643" cy="355815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hteck 11">
            <a:extLst>
              <a:ext uri="{FF2B5EF4-FFF2-40B4-BE49-F238E27FC236}">
                <a16:creationId xmlns:a16="http://schemas.microsoft.com/office/drawing/2014/main" id="{50E16A16-75F0-7C4F-B463-4ECB5EE3F33F}"/>
              </a:ext>
            </a:extLst>
          </p:cNvPr>
          <p:cNvSpPr/>
          <p:nvPr/>
        </p:nvSpPr>
        <p:spPr>
          <a:xfrm>
            <a:off x="331294" y="3273513"/>
            <a:ext cx="2923023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Root-Type</a:t>
            </a:r>
          </a:p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("Mutation")</a:t>
            </a:r>
          </a:p>
        </p:txBody>
      </p:sp>
      <p:cxnSp>
        <p:nvCxnSpPr>
          <p:cNvPr id="13" name="Gerade Verbindung 12">
            <a:extLst>
              <a:ext uri="{FF2B5EF4-FFF2-40B4-BE49-F238E27FC236}">
                <a16:creationId xmlns:a16="http://schemas.microsoft.com/office/drawing/2014/main" id="{CFDA87C9-C209-C643-AC0D-128698ABE715}"/>
              </a:ext>
            </a:extLst>
          </p:cNvPr>
          <p:cNvCxnSpPr>
            <a:cxnSpLocks/>
          </p:cNvCxnSpPr>
          <p:nvPr/>
        </p:nvCxnSpPr>
        <p:spPr>
          <a:xfrm flipH="1">
            <a:off x="1439009" y="3514037"/>
            <a:ext cx="1420836" cy="0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05090987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Schema </a:t>
            </a:r>
            <a:r>
              <a:rPr lang="de-DE" dirty="0" err="1"/>
              <a:t>WeiterEntwicklung</a:t>
            </a:r>
            <a:endParaRPr lang="de-DE" dirty="0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18345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Nur eine Version: 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Felder werden immer explizit abgefragt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025249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Es können "ohne Schaden" neue Felder hinzugefügt werden</a:t>
            </a: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b="1" dirty="0">
              <a:solidFill>
                <a:srgbClr val="025249"/>
              </a:solidFill>
              <a:latin typeface="Source Sans Pro SemiBold" panose="020B0503030403020204" pitchFamily="34" charset="77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025249"/>
              </a:solidFill>
              <a:latin typeface="Source Sans Pro" panose="020B0503030403020204" pitchFamily="34" charset="77"/>
              <a:ea typeface="Source Sans Pro" charset="0"/>
              <a:cs typeface="Source Sans Pro" charset="0"/>
            </a:endParaRP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2942777" y="3915694"/>
            <a:ext cx="6290222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b="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Query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beers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[Beer!]!</a:t>
            </a:r>
          </a:p>
          <a:p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getBeerById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ID!): Beer</a:t>
            </a:r>
          </a:p>
          <a:p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8FD2FAC1-8C9B-A44A-BA07-FE86F88746C3}"/>
              </a:ext>
            </a:extLst>
          </p:cNvPr>
          <p:cNvSpPr/>
          <p:nvPr/>
        </p:nvSpPr>
        <p:spPr>
          <a:xfrm>
            <a:off x="305894" y="4513026"/>
            <a:ext cx="2923023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Neues Feld</a:t>
            </a:r>
          </a:p>
        </p:txBody>
      </p:sp>
      <p:cxnSp>
        <p:nvCxnSpPr>
          <p:cNvPr id="17" name="Gerade Verbindung 16">
            <a:extLst>
              <a:ext uri="{FF2B5EF4-FFF2-40B4-BE49-F238E27FC236}">
                <a16:creationId xmlns:a16="http://schemas.microsoft.com/office/drawing/2014/main" id="{26EC2414-094B-EE4B-8B3E-DB8B7E64CE11}"/>
              </a:ext>
            </a:extLst>
          </p:cNvPr>
          <p:cNvCxnSpPr>
            <a:cxnSpLocks/>
          </p:cNvCxnSpPr>
          <p:nvPr/>
        </p:nvCxnSpPr>
        <p:spPr>
          <a:xfrm flipH="1">
            <a:off x="1413609" y="4702750"/>
            <a:ext cx="1420836" cy="0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4343711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Schema </a:t>
            </a:r>
            <a:r>
              <a:rPr lang="de-DE" dirty="0" err="1"/>
              <a:t>WeiterEntwicklung</a:t>
            </a:r>
            <a:endParaRPr lang="de-DE" dirty="0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22777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Nur eine Version: 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Felder werden immer explizit abgefragt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025249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Es können "ohne Schaden" neue Felder hinzugefügt werden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025249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Alte Felder können '</a:t>
            </a:r>
            <a:r>
              <a:rPr lang="de-DE" sz="2400" dirty="0" err="1">
                <a:solidFill>
                  <a:srgbClr val="025249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deprecated</a:t>
            </a:r>
            <a:r>
              <a:rPr lang="de-DE" sz="2400" dirty="0">
                <a:solidFill>
                  <a:srgbClr val="025249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' werden</a:t>
            </a: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b="1" dirty="0">
              <a:solidFill>
                <a:srgbClr val="025249"/>
              </a:solidFill>
              <a:latin typeface="Source Sans Pro SemiBold" panose="020B0503030403020204" pitchFamily="34" charset="77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025249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Verwendung der Felder kann einzeln </a:t>
            </a:r>
            <a:r>
              <a:rPr lang="de-DE" sz="2400" dirty="0" err="1">
                <a:solidFill>
                  <a:srgbClr val="025249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getrackt</a:t>
            </a:r>
            <a:r>
              <a:rPr lang="de-DE" sz="2400" dirty="0">
                <a:solidFill>
                  <a:srgbClr val="025249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 werden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2942777" y="3915694"/>
            <a:ext cx="6290222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b="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Query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beers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[Beer!]!</a:t>
            </a:r>
            <a:endParaRPr lang="de-DE" dirty="0">
              <a:solidFill>
                <a:srgbClr val="931621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getBeerById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ID!): Beer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ID!): Beer </a:t>
            </a:r>
            <a:r>
              <a:rPr lang="de-DE" dirty="0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</a:t>
            </a:r>
            <a:r>
              <a:rPr lang="de-DE" dirty="0" err="1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deprecated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123EFF2B-C089-1141-8C64-305CBAD1F493}"/>
              </a:ext>
            </a:extLst>
          </p:cNvPr>
          <p:cNvSpPr/>
          <p:nvPr/>
        </p:nvSpPr>
        <p:spPr>
          <a:xfrm>
            <a:off x="305894" y="4513026"/>
            <a:ext cx="2923023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Neues Feld</a:t>
            </a:r>
          </a:p>
        </p:txBody>
      </p:sp>
      <p:cxnSp>
        <p:nvCxnSpPr>
          <p:cNvPr id="8" name="Gerade Verbindung 7">
            <a:extLst>
              <a:ext uri="{FF2B5EF4-FFF2-40B4-BE49-F238E27FC236}">
                <a16:creationId xmlns:a16="http://schemas.microsoft.com/office/drawing/2014/main" id="{2022B05F-309E-4442-8368-3680F008ABEB}"/>
              </a:ext>
            </a:extLst>
          </p:cNvPr>
          <p:cNvCxnSpPr>
            <a:cxnSpLocks/>
          </p:cNvCxnSpPr>
          <p:nvPr/>
        </p:nvCxnSpPr>
        <p:spPr>
          <a:xfrm flipH="1">
            <a:off x="1413609" y="4702750"/>
            <a:ext cx="1420836" cy="0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73833608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Query beantworten: Data </a:t>
            </a:r>
            <a:r>
              <a:rPr lang="de-DE" dirty="0" err="1"/>
              <a:t>FEtcher</a:t>
            </a:r>
            <a:endParaRPr lang="de-DE" dirty="0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8407400" cy="22777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Ein </a:t>
            </a:r>
            <a:r>
              <a:rPr lang="de-DE" sz="2400" b="1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liefert ein </a:t>
            </a:r>
            <a:r>
              <a:rPr lang="de-DE" sz="2400" i="1" dirty="0">
                <a:solidFill>
                  <a:srgbClr val="9E60B8"/>
                </a:solidFill>
                <a:latin typeface="Source Sans Pro" charset="0"/>
                <a:ea typeface="Source Sans Pro" charset="0"/>
                <a:cs typeface="Source Sans Pro" charset="0"/>
              </a:rPr>
              <a:t>Wert</a:t>
            </a: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für ein angefragtes Feld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Wird von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-java für jedes Feld eines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</a:rPr>
              <a:t>Queries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 aufgerufen</a:t>
            </a:r>
          </a:p>
          <a:p>
            <a:pPr>
              <a:lnSpc>
                <a:spcPct val="120000"/>
              </a:lnSpc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4782546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endParaRPr lang="de-DE" dirty="0"/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56E0B396-70F0-564B-9AD5-C075B0DA8461}"/>
              </a:ext>
            </a:extLst>
          </p:cNvPr>
          <p:cNvSpPr/>
          <p:nvPr/>
        </p:nvSpPr>
        <p:spPr>
          <a:xfrm>
            <a:off x="504713" y="1224029"/>
            <a:ext cx="8896573" cy="400879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Spezifikation: 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  <a:hlinkClick r:id="rId3"/>
              </a:rPr>
              <a:t>https://graphql.org/</a:t>
            </a:r>
            <a:endParaRPr lang="de-DE" sz="2800" i="1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endParaRPr lang="de-DE" sz="20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2015 von Facebook erstmals veröffentlicht</a:t>
            </a: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Weitere Entwicklung seit 2018  in 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GraphQL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Foundation</a:t>
            </a:r>
            <a:endParaRPr lang="de-DE" sz="20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Umfasst:</a:t>
            </a:r>
          </a:p>
          <a:p>
            <a:pPr marL="800100" lvl="1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Query Sprache und -Ausführung</a:t>
            </a:r>
          </a:p>
          <a:p>
            <a:pPr marL="800100" lvl="1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Schema Definition Language</a:t>
            </a:r>
          </a:p>
          <a:p>
            <a:pPr marL="800100" lvl="1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Nicht: Implementierung</a:t>
            </a:r>
          </a:p>
          <a:p>
            <a:pPr marL="1257300" lvl="2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Referenz-Implementierung: 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graphql-js</a:t>
            </a:r>
            <a:endParaRPr lang="de-DE" sz="2000" dirty="0">
              <a:solidFill>
                <a:srgbClr val="36544F"/>
              </a:solidFill>
              <a:latin typeface="Source Sans Pro" panose="020B0503030403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3421759546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Query beantworten: Data </a:t>
            </a:r>
            <a:r>
              <a:rPr lang="de-DE" dirty="0" err="1"/>
              <a:t>FEtcher</a:t>
            </a:r>
            <a:endParaRPr lang="de-DE" dirty="0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8407400" cy="49369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Ein </a:t>
            </a:r>
            <a:r>
              <a:rPr lang="de-DE" sz="2400" b="1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liefert ein </a:t>
            </a:r>
            <a:r>
              <a:rPr lang="de-DE" sz="2400" i="1" dirty="0">
                <a:solidFill>
                  <a:srgbClr val="9E60B8"/>
                </a:solidFill>
                <a:latin typeface="Source Sans Pro" charset="0"/>
                <a:ea typeface="Source Sans Pro" charset="0"/>
                <a:cs typeface="Source Sans Pro" charset="0"/>
              </a:rPr>
              <a:t>Wert</a:t>
            </a: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für ein angefragtes Feld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Wird von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-java für jedes Feld eines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</a:rPr>
              <a:t>Queries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 aufgerufen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Zwingend erforderlich für Root-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Types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(Query, Mutation)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Sonst: per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Reflection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getter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/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setter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Maps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...)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(In anderen Implementierungen auch </a:t>
            </a:r>
            <a:r>
              <a:rPr lang="de-DE" sz="2400" b="1" dirty="0" err="1">
                <a:solidFill>
                  <a:srgbClr val="36544F"/>
                </a:solidFill>
                <a:latin typeface="Source Sans Pro" charset="0"/>
              </a:rPr>
              <a:t>Resolver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genannt)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05782959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Query beantworten: Data </a:t>
            </a:r>
            <a:r>
              <a:rPr lang="de-DE" dirty="0" err="1"/>
              <a:t>FEtcher</a:t>
            </a:r>
            <a:endParaRPr lang="de-DE" dirty="0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8407400" cy="62665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Ein </a:t>
            </a:r>
            <a:r>
              <a:rPr lang="de-DE" sz="2400" b="1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liefert ein </a:t>
            </a:r>
            <a:r>
              <a:rPr lang="de-DE" sz="2400" i="1" dirty="0">
                <a:solidFill>
                  <a:srgbClr val="9E60B8"/>
                </a:solidFill>
                <a:latin typeface="Source Sans Pro" charset="0"/>
                <a:ea typeface="Source Sans Pro" charset="0"/>
                <a:cs typeface="Source Sans Pro" charset="0"/>
              </a:rPr>
              <a:t>Wert</a:t>
            </a: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für ein angefragtes Feld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Wird von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-java für jedes Feld eines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</a:rPr>
              <a:t>Queries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 aufgerufen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Zwingend erforderlich für Root-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Types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(Query, Mutation)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Sonst: per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Reflection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getter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/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setter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Maps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...)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(In anderen Implementierungen auch </a:t>
            </a:r>
            <a:r>
              <a:rPr lang="de-DE" sz="2400" b="1" dirty="0" err="1">
                <a:solidFill>
                  <a:srgbClr val="36544F"/>
                </a:solidFill>
                <a:latin typeface="Source Sans Pro" charset="0"/>
              </a:rPr>
              <a:t>Resolver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genannt)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ist funktionales Interface: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2E61E8C7-BF8E-EF43-99D2-DFE9A197F9B0}"/>
              </a:ext>
            </a:extLst>
          </p:cNvPr>
          <p:cNvSpPr/>
          <p:nvPr/>
        </p:nvSpPr>
        <p:spPr>
          <a:xfrm>
            <a:off x="1648416" y="5598127"/>
            <a:ext cx="7226300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interface</a:t>
            </a:r>
            <a:r>
              <a:rPr lang="en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en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DataFetcher</a:t>
            </a:r>
            <a:r>
              <a:rPr lang="en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&lt;T&gt; {</a:t>
            </a:r>
            <a:br>
              <a:rPr lang="en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en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T get(</a:t>
            </a:r>
            <a:r>
              <a:rPr lang="en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DataFetchingEnvironment</a:t>
            </a:r>
            <a:r>
              <a:rPr lang="en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environment);</a:t>
            </a:r>
            <a:br>
              <a:rPr lang="en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en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  <a:br>
              <a:rPr lang="en" dirty="0"/>
            </a:b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035019080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Query beantworten: Data </a:t>
            </a:r>
            <a:r>
              <a:rPr lang="de-DE" dirty="0" err="1"/>
              <a:t>FEtcher</a:t>
            </a:r>
            <a:endParaRPr lang="de-DE" dirty="0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8407400" cy="11864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implementieren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Beispiel: Ein einfaches Feld</a:t>
            </a:r>
            <a:b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9A194D37-7F1F-A34F-AEC6-3881E79ADC3A}"/>
              </a:ext>
            </a:extLst>
          </p:cNvPr>
          <p:cNvSpPr/>
          <p:nvPr/>
        </p:nvSpPr>
        <p:spPr>
          <a:xfrm>
            <a:off x="203200" y="2479358"/>
            <a:ext cx="2442687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>
                <a:solidFill>
                  <a:srgbClr val="025249"/>
                </a:solidFill>
                <a:latin typeface="Source Sans Pro" panose="020B0503030403020204" pitchFamily="34" charset="77"/>
                <a:ea typeface="Source Sans Pro Semibold" charset="0"/>
                <a:cs typeface="Source Sans Pro Semibold" charset="0"/>
              </a:rPr>
              <a:t>Schema Definition</a:t>
            </a: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F5EEAC81-98E1-D349-B4DA-EFCDD0065795}"/>
              </a:ext>
            </a:extLst>
          </p:cNvPr>
          <p:cNvSpPr/>
          <p:nvPr/>
        </p:nvSpPr>
        <p:spPr>
          <a:xfrm>
            <a:off x="203199" y="3540744"/>
            <a:ext cx="2442687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>
                <a:solidFill>
                  <a:srgbClr val="025249"/>
                </a:solidFill>
                <a:latin typeface="Source Sans Pro" panose="020B0503030403020204" pitchFamily="34" charset="77"/>
              </a:rPr>
              <a:t>Query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7D286633-A257-8648-AAD1-FA2120E1587F}"/>
              </a:ext>
            </a:extLst>
          </p:cNvPr>
          <p:cNvSpPr/>
          <p:nvPr/>
        </p:nvSpPr>
        <p:spPr>
          <a:xfrm>
            <a:off x="2645886" y="2459065"/>
            <a:ext cx="3547524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 Query</a:t>
            </a:r>
            <a:r>
              <a:rPr lang="de-DE" sz="1400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{</a:t>
            </a:r>
            <a:br>
              <a:rPr lang="de-DE" sz="1400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</a:br>
            <a:r>
              <a:rPr lang="de-DE" sz="1400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</a:t>
            </a:r>
            <a:r>
              <a:rPr lang="de-DE" sz="1400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beer</a:t>
            </a:r>
            <a:r>
              <a:rPr lang="de-DE" sz="140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(</a:t>
            </a:r>
            <a:r>
              <a:rPr lang="de-DE" sz="1400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id</a:t>
            </a:r>
            <a:r>
              <a:rPr lang="de-DE" sz="140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: ID!)</a:t>
            </a:r>
            <a:r>
              <a:rPr lang="de-DE" sz="1400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: </a:t>
            </a:r>
            <a:r>
              <a:rPr lang="de-DE" sz="14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endParaRPr lang="de-DE" sz="1400" dirty="0">
              <a:solidFill>
                <a:srgbClr val="025249"/>
              </a:solidFill>
              <a:latin typeface="Source Code Pro Medium" panose="020B0509030403020204" pitchFamily="49" charset="0"/>
              <a:ea typeface="Source Code Pro Medium" panose="020B05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A454CE4A-EE59-144D-938F-ED56FF38CC46}"/>
              </a:ext>
            </a:extLst>
          </p:cNvPr>
          <p:cNvSpPr/>
          <p:nvPr/>
        </p:nvSpPr>
        <p:spPr>
          <a:xfrm>
            <a:off x="2645886" y="3571272"/>
            <a:ext cx="2646226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query</a:t>
            </a:r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{</a:t>
            </a:r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400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beer</a:t>
            </a:r>
            <a:r>
              <a:rPr lang="de-DE" sz="140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(</a:t>
            </a:r>
            <a:r>
              <a:rPr lang="de-DE" sz="1400" dirty="0" err="1">
                <a:solidFill>
                  <a:srgbClr val="B5890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id</a:t>
            </a:r>
            <a:r>
              <a:rPr lang="de-DE" sz="140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: "B1")</a:t>
            </a:r>
          </a:p>
          <a:p>
            <a:r>
              <a:rPr lang="de-DE" sz="140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{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price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}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8BCB931B-664B-4E4F-85AF-045DED3E7959}"/>
              </a:ext>
            </a:extLst>
          </p:cNvPr>
          <p:cNvSpPr/>
          <p:nvPr/>
        </p:nvSpPr>
        <p:spPr>
          <a:xfrm>
            <a:off x="5269816" y="3376330"/>
            <a:ext cx="4182381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": {</a:t>
            </a:r>
          </a:p>
          <a:p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</a:t>
            </a:r>
            <a:r>
              <a:rPr lang="de-DE" sz="1400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beer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": 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{ "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": "...", "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price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": 5.3 }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  </a:t>
            </a:r>
          </a:p>
        </p:txBody>
      </p:sp>
    </p:spTree>
    <p:extLst>
      <p:ext uri="{BB962C8B-B14F-4D97-AF65-F5344CB8AC3E}">
        <p14:creationId xmlns:p14="http://schemas.microsoft.com/office/powerpoint/2010/main" val="1795755291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Query beantworten: Data </a:t>
            </a:r>
            <a:r>
              <a:rPr lang="de-DE" dirty="0" err="1"/>
              <a:t>FEtcher</a:t>
            </a:r>
            <a:endParaRPr lang="de-DE" dirty="0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6FF84008-D608-4E4D-BDFE-71910ECEAA24}"/>
              </a:ext>
            </a:extLst>
          </p:cNvPr>
          <p:cNvSpPr/>
          <p:nvPr/>
        </p:nvSpPr>
        <p:spPr>
          <a:xfrm>
            <a:off x="2645886" y="4448619"/>
            <a:ext cx="6692900" cy="18158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QueryDataFetchers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r>
              <a:rPr lang="de-DE" sz="1400" b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  </a:t>
            </a:r>
            <a:r>
              <a:rPr lang="de-DE" sz="140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DataFetcher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</a:t>
            </a:r>
            <a:r>
              <a:rPr lang="de-DE" sz="14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 </a:t>
            </a:r>
            <a:r>
              <a:rPr lang="de-DE" sz="1400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beer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new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DataFetcher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&lt;&gt;()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get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DataFetchingEnvironment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</a:p>
          <a:p>
            <a:endParaRPr lang="de-DE" sz="1400" b="1" dirty="0">
              <a:solidFill>
                <a:srgbClr val="025249"/>
              </a:solidFill>
              <a:latin typeface="Source Code Pro Semibold" panose="020B0509030403020204" pitchFamily="49" charset="0"/>
              <a:ea typeface="Source Code Pro Semibold" panose="020B05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}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EC9FAFE2-FA66-CF40-819D-10842DBF3238}"/>
              </a:ext>
            </a:extLst>
          </p:cNvPr>
          <p:cNvSpPr/>
          <p:nvPr/>
        </p:nvSpPr>
        <p:spPr>
          <a:xfrm>
            <a:off x="2645886" y="3571272"/>
            <a:ext cx="2646226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query</a:t>
            </a:r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{</a:t>
            </a:r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400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beer</a:t>
            </a:r>
            <a:r>
              <a:rPr lang="de-DE" sz="140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(</a:t>
            </a:r>
            <a:r>
              <a:rPr lang="de-DE" sz="1400" dirty="0" err="1">
                <a:solidFill>
                  <a:srgbClr val="B5890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id</a:t>
            </a:r>
            <a:r>
              <a:rPr lang="de-DE" sz="140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: "B1")</a:t>
            </a:r>
          </a:p>
          <a:p>
            <a:r>
              <a:rPr lang="de-DE" sz="140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{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price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}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9A194D37-7F1F-A34F-AEC6-3881E79ADC3A}"/>
              </a:ext>
            </a:extLst>
          </p:cNvPr>
          <p:cNvSpPr/>
          <p:nvPr/>
        </p:nvSpPr>
        <p:spPr>
          <a:xfrm>
            <a:off x="203200" y="2479358"/>
            <a:ext cx="2442687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>
                <a:solidFill>
                  <a:srgbClr val="025249"/>
                </a:solidFill>
                <a:latin typeface="Source Sans Pro" panose="020B0503030403020204" pitchFamily="34" charset="77"/>
                <a:ea typeface="Source Sans Pro Semibold" charset="0"/>
                <a:cs typeface="Source Sans Pro Semibold" charset="0"/>
              </a:rPr>
              <a:t>Schema Definition</a:t>
            </a: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F5EEAC81-98E1-D349-B4DA-EFCDD0065795}"/>
              </a:ext>
            </a:extLst>
          </p:cNvPr>
          <p:cNvSpPr/>
          <p:nvPr/>
        </p:nvSpPr>
        <p:spPr>
          <a:xfrm>
            <a:off x="203199" y="3540744"/>
            <a:ext cx="2442687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>
                <a:solidFill>
                  <a:srgbClr val="025249"/>
                </a:solidFill>
                <a:latin typeface="Source Sans Pro" panose="020B0503030403020204" pitchFamily="34" charset="77"/>
              </a:rPr>
              <a:t>Query</a:t>
            </a:r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5B917300-6A10-6D4B-A385-8F77427D0533}"/>
              </a:ext>
            </a:extLst>
          </p:cNvPr>
          <p:cNvSpPr/>
          <p:nvPr/>
        </p:nvSpPr>
        <p:spPr>
          <a:xfrm>
            <a:off x="203199" y="4448619"/>
            <a:ext cx="2442687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>
                <a:solidFill>
                  <a:srgbClr val="025249"/>
                </a:solidFill>
                <a:latin typeface="Source Sans Pro" panose="020B0503030403020204" pitchFamily="34" charset="77"/>
              </a:rPr>
              <a:t>Data </a:t>
            </a:r>
            <a:r>
              <a:rPr lang="de-DE" sz="1400" dirty="0" err="1">
                <a:solidFill>
                  <a:srgbClr val="025249"/>
                </a:solidFill>
                <a:latin typeface="Source Sans Pro" panose="020B0503030403020204" pitchFamily="34" charset="77"/>
              </a:rPr>
              <a:t>Fetcher</a:t>
            </a:r>
            <a:endParaRPr lang="de-DE" sz="1400" dirty="0">
              <a:solidFill>
                <a:srgbClr val="025249"/>
              </a:solidFill>
              <a:latin typeface="Source Sans Pro" panose="020B0503030403020204" pitchFamily="34" charset="77"/>
            </a:endParaRPr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66588967-1DF9-024A-A14A-D7CC1966FFC3}"/>
              </a:ext>
            </a:extLst>
          </p:cNvPr>
          <p:cNvSpPr/>
          <p:nvPr/>
        </p:nvSpPr>
        <p:spPr>
          <a:xfrm>
            <a:off x="5269816" y="3376330"/>
            <a:ext cx="4182381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": {</a:t>
            </a:r>
          </a:p>
          <a:p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</a:t>
            </a:r>
            <a:r>
              <a:rPr lang="de-DE" sz="1400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beer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": 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{ "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": "...", "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price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": 5.3 }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  </a:t>
            </a:r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5A828AFA-D08C-2349-B9AA-9A5B269DBB40}"/>
              </a:ext>
            </a:extLst>
          </p:cNvPr>
          <p:cNvSpPr/>
          <p:nvPr/>
        </p:nvSpPr>
        <p:spPr>
          <a:xfrm>
            <a:off x="2645886" y="2459065"/>
            <a:ext cx="3547524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 Query</a:t>
            </a:r>
            <a:r>
              <a:rPr lang="de-DE" sz="1400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{</a:t>
            </a:r>
            <a:br>
              <a:rPr lang="de-DE" sz="1400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</a:br>
            <a:r>
              <a:rPr lang="de-DE" sz="1400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</a:t>
            </a:r>
            <a:r>
              <a:rPr lang="de-DE" sz="1400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beer</a:t>
            </a:r>
            <a:r>
              <a:rPr lang="de-DE" sz="140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(</a:t>
            </a:r>
            <a:r>
              <a:rPr lang="de-DE" sz="1400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id</a:t>
            </a:r>
            <a:r>
              <a:rPr lang="de-DE" sz="140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: ID!)</a:t>
            </a:r>
            <a:r>
              <a:rPr lang="de-DE" sz="1400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: </a:t>
            </a:r>
            <a:r>
              <a:rPr lang="de-DE" sz="14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endParaRPr lang="de-DE" sz="1400" dirty="0">
              <a:solidFill>
                <a:srgbClr val="025249"/>
              </a:solidFill>
              <a:latin typeface="Source Code Pro Medium" panose="020B0509030403020204" pitchFamily="49" charset="0"/>
              <a:ea typeface="Source Code Pro Medium" panose="020B05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16" name="Textfeld 15">
            <a:extLst>
              <a:ext uri="{FF2B5EF4-FFF2-40B4-BE49-F238E27FC236}">
                <a16:creationId xmlns:a16="http://schemas.microsoft.com/office/drawing/2014/main" id="{1EC4E293-252C-8649-B8A0-86FD060F4447}"/>
              </a:ext>
            </a:extLst>
          </p:cNvPr>
          <p:cNvSpPr txBox="1"/>
          <p:nvPr/>
        </p:nvSpPr>
        <p:spPr>
          <a:xfrm>
            <a:off x="203200" y="1026060"/>
            <a:ext cx="8407400" cy="11864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implementieren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Beispiel: Ein einfaches Feld</a:t>
            </a:r>
            <a:b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86802574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Query beantworten: Data </a:t>
            </a:r>
            <a:r>
              <a:rPr lang="de-DE" dirty="0" err="1"/>
              <a:t>FEtcher</a:t>
            </a:r>
            <a:endParaRPr lang="de-DE" dirty="0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6FF84008-D608-4E4D-BDFE-71910ECEAA24}"/>
              </a:ext>
            </a:extLst>
          </p:cNvPr>
          <p:cNvSpPr/>
          <p:nvPr/>
        </p:nvSpPr>
        <p:spPr>
          <a:xfrm>
            <a:off x="2645886" y="4448619"/>
            <a:ext cx="6692900" cy="18158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QueryDataFetchers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r>
              <a:rPr lang="de-DE" sz="1400" b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  </a:t>
            </a:r>
            <a:r>
              <a:rPr lang="de-DE" sz="140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DataFetcher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</a:t>
            </a:r>
            <a:r>
              <a:rPr lang="de-DE" sz="14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 </a:t>
            </a:r>
            <a:r>
              <a:rPr lang="de-DE" sz="1400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beer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new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DataFetcher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&lt;&gt;()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get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DataFetchingEnvironment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String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env.getArgument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</a:t>
            </a:r>
            <a:r>
              <a:rPr lang="de-DE" sz="1400" dirty="0" err="1">
                <a:solidFill>
                  <a:srgbClr val="B5890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beerRepository.getBeerById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</a:t>
            </a:r>
            <a:r>
              <a:rPr lang="de-DE" sz="1400" b="1" dirty="0">
                <a:solidFill>
                  <a:srgbClr val="025249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}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EC9FAFE2-FA66-CF40-819D-10842DBF3238}"/>
              </a:ext>
            </a:extLst>
          </p:cNvPr>
          <p:cNvSpPr/>
          <p:nvPr/>
        </p:nvSpPr>
        <p:spPr>
          <a:xfrm>
            <a:off x="2645886" y="3571272"/>
            <a:ext cx="2646226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query</a:t>
            </a:r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{</a:t>
            </a:r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400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beer</a:t>
            </a:r>
            <a:r>
              <a:rPr lang="de-DE" sz="140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(</a:t>
            </a:r>
            <a:r>
              <a:rPr lang="de-DE" sz="1400" dirty="0" err="1">
                <a:solidFill>
                  <a:srgbClr val="B5890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id</a:t>
            </a:r>
            <a:r>
              <a:rPr lang="de-DE" sz="140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: "B1")</a:t>
            </a:r>
          </a:p>
          <a:p>
            <a:r>
              <a:rPr lang="de-DE" sz="140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{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price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}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9A194D37-7F1F-A34F-AEC6-3881E79ADC3A}"/>
              </a:ext>
            </a:extLst>
          </p:cNvPr>
          <p:cNvSpPr/>
          <p:nvPr/>
        </p:nvSpPr>
        <p:spPr>
          <a:xfrm>
            <a:off x="203200" y="2479358"/>
            <a:ext cx="2442687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>
                <a:solidFill>
                  <a:srgbClr val="025249"/>
                </a:solidFill>
                <a:latin typeface="Source Sans Pro" panose="020B0503030403020204" pitchFamily="34" charset="77"/>
                <a:ea typeface="Source Sans Pro Semibold" charset="0"/>
                <a:cs typeface="Source Sans Pro Semibold" charset="0"/>
              </a:rPr>
              <a:t>Schema Definition</a:t>
            </a: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F5EEAC81-98E1-D349-B4DA-EFCDD0065795}"/>
              </a:ext>
            </a:extLst>
          </p:cNvPr>
          <p:cNvSpPr/>
          <p:nvPr/>
        </p:nvSpPr>
        <p:spPr>
          <a:xfrm>
            <a:off x="203199" y="3540744"/>
            <a:ext cx="2442687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>
                <a:solidFill>
                  <a:srgbClr val="025249"/>
                </a:solidFill>
                <a:latin typeface="Source Sans Pro" panose="020B0503030403020204" pitchFamily="34" charset="77"/>
              </a:rPr>
              <a:t>Query</a:t>
            </a:r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5B917300-6A10-6D4B-A385-8F77427D0533}"/>
              </a:ext>
            </a:extLst>
          </p:cNvPr>
          <p:cNvSpPr/>
          <p:nvPr/>
        </p:nvSpPr>
        <p:spPr>
          <a:xfrm>
            <a:off x="203199" y="4448619"/>
            <a:ext cx="2442687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>
                <a:solidFill>
                  <a:srgbClr val="025249"/>
                </a:solidFill>
                <a:latin typeface="Source Sans Pro" panose="020B0503030403020204" pitchFamily="34" charset="77"/>
              </a:rPr>
              <a:t>Data </a:t>
            </a:r>
            <a:r>
              <a:rPr lang="de-DE" sz="1400" dirty="0" err="1">
                <a:solidFill>
                  <a:srgbClr val="025249"/>
                </a:solidFill>
                <a:latin typeface="Source Sans Pro" panose="020B0503030403020204" pitchFamily="34" charset="77"/>
              </a:rPr>
              <a:t>Fetcher</a:t>
            </a:r>
            <a:endParaRPr lang="de-DE" sz="1400" dirty="0">
              <a:solidFill>
                <a:srgbClr val="025249"/>
              </a:solidFill>
              <a:latin typeface="Source Sans Pro" panose="020B0503030403020204" pitchFamily="34" charset="77"/>
            </a:endParaRPr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66588967-1DF9-024A-A14A-D7CC1966FFC3}"/>
              </a:ext>
            </a:extLst>
          </p:cNvPr>
          <p:cNvSpPr/>
          <p:nvPr/>
        </p:nvSpPr>
        <p:spPr>
          <a:xfrm>
            <a:off x="5269816" y="3376330"/>
            <a:ext cx="4182381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": {</a:t>
            </a:r>
          </a:p>
          <a:p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</a:t>
            </a:r>
            <a:r>
              <a:rPr lang="de-DE" sz="1400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beer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": 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{ "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": "...", "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price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": 5.3 }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  </a:t>
            </a:r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5A828AFA-D08C-2349-B9AA-9A5B269DBB40}"/>
              </a:ext>
            </a:extLst>
          </p:cNvPr>
          <p:cNvSpPr/>
          <p:nvPr/>
        </p:nvSpPr>
        <p:spPr>
          <a:xfrm>
            <a:off x="2645886" y="2459065"/>
            <a:ext cx="3547524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 Query</a:t>
            </a:r>
            <a:r>
              <a:rPr lang="de-DE" sz="1400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{</a:t>
            </a:r>
            <a:br>
              <a:rPr lang="de-DE" sz="1400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</a:br>
            <a:r>
              <a:rPr lang="de-DE" sz="1400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</a:t>
            </a:r>
            <a:r>
              <a:rPr lang="de-DE" sz="1400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beer</a:t>
            </a:r>
            <a:r>
              <a:rPr lang="de-DE" sz="140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(</a:t>
            </a:r>
            <a:r>
              <a:rPr lang="de-DE" sz="1400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id</a:t>
            </a:r>
            <a:r>
              <a:rPr lang="de-DE" sz="140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: ID!)</a:t>
            </a:r>
            <a:r>
              <a:rPr lang="de-DE" sz="1400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: </a:t>
            </a:r>
            <a:r>
              <a:rPr lang="de-DE" sz="14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endParaRPr lang="de-DE" sz="1400" dirty="0">
              <a:solidFill>
                <a:srgbClr val="025249"/>
              </a:solidFill>
              <a:latin typeface="Source Code Pro Medium" panose="020B0509030403020204" pitchFamily="49" charset="0"/>
              <a:ea typeface="Source Code Pro Medium" panose="020B05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16" name="Textfeld 15">
            <a:extLst>
              <a:ext uri="{FF2B5EF4-FFF2-40B4-BE49-F238E27FC236}">
                <a16:creationId xmlns:a16="http://schemas.microsoft.com/office/drawing/2014/main" id="{1EC4E293-252C-8649-B8A0-86FD060F4447}"/>
              </a:ext>
            </a:extLst>
          </p:cNvPr>
          <p:cNvSpPr txBox="1"/>
          <p:nvPr/>
        </p:nvSpPr>
        <p:spPr>
          <a:xfrm>
            <a:off x="203200" y="1026060"/>
            <a:ext cx="8407400" cy="11864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implementieren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Beispiel: Ein einfaches Feld</a:t>
            </a:r>
            <a:b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57716349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Query beantworten: Data </a:t>
            </a:r>
            <a:r>
              <a:rPr lang="de-DE" dirty="0" err="1"/>
              <a:t>FEtcher</a:t>
            </a:r>
            <a:endParaRPr lang="de-DE" dirty="0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6FF84008-D608-4E4D-BDFE-71910ECEAA24}"/>
              </a:ext>
            </a:extLst>
          </p:cNvPr>
          <p:cNvSpPr/>
          <p:nvPr/>
        </p:nvSpPr>
        <p:spPr>
          <a:xfrm>
            <a:off x="2645886" y="4448619"/>
            <a:ext cx="6692900" cy="18158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QueryDataFetchers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r>
              <a:rPr lang="de-DE" sz="1400" b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  </a:t>
            </a:r>
            <a:r>
              <a:rPr lang="de-DE" sz="140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DataFetcher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</a:t>
            </a:r>
            <a:r>
              <a:rPr lang="de-DE" sz="14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 </a:t>
            </a:r>
            <a:r>
              <a:rPr lang="de-DE" sz="1400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beer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new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DataFetcher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&lt;&gt;()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get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DataFetchingEnvironment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String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env.getArgument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</a:t>
            </a:r>
            <a:r>
              <a:rPr lang="de-DE" sz="1400" dirty="0" err="1">
                <a:solidFill>
                  <a:srgbClr val="B5890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beerRepository.getBeerById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</a:t>
            </a:r>
            <a:r>
              <a:rPr lang="de-DE" sz="1400" b="1" dirty="0">
                <a:solidFill>
                  <a:srgbClr val="025249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}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EC9FAFE2-FA66-CF40-819D-10842DBF3238}"/>
              </a:ext>
            </a:extLst>
          </p:cNvPr>
          <p:cNvSpPr/>
          <p:nvPr/>
        </p:nvSpPr>
        <p:spPr>
          <a:xfrm>
            <a:off x="2645886" y="3571272"/>
            <a:ext cx="2646226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query</a:t>
            </a:r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{</a:t>
            </a:r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400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beer</a:t>
            </a:r>
            <a:r>
              <a:rPr lang="de-DE" sz="140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(</a:t>
            </a:r>
            <a:r>
              <a:rPr lang="de-DE" sz="1400" dirty="0" err="1">
                <a:solidFill>
                  <a:srgbClr val="B5890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id</a:t>
            </a:r>
            <a:r>
              <a:rPr lang="de-DE" sz="140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: "B1")</a:t>
            </a:r>
          </a:p>
          <a:p>
            <a:r>
              <a:rPr lang="de-DE" sz="140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{ </a:t>
            </a:r>
            <a:r>
              <a:rPr lang="de-DE" sz="1400" b="1" dirty="0" err="1">
                <a:solidFill>
                  <a:srgbClr val="EB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name</a:t>
            </a:r>
            <a:r>
              <a:rPr lang="de-DE" sz="1400" b="1" dirty="0">
                <a:solidFill>
                  <a:srgbClr val="EB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 </a:t>
            </a:r>
            <a:r>
              <a:rPr lang="de-DE" sz="1400" b="1" dirty="0" err="1">
                <a:solidFill>
                  <a:srgbClr val="EB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price</a:t>
            </a:r>
            <a:r>
              <a:rPr lang="de-DE" sz="1400" b="1" dirty="0">
                <a:solidFill>
                  <a:srgbClr val="EB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 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9A194D37-7F1F-A34F-AEC6-3881E79ADC3A}"/>
              </a:ext>
            </a:extLst>
          </p:cNvPr>
          <p:cNvSpPr/>
          <p:nvPr/>
        </p:nvSpPr>
        <p:spPr>
          <a:xfrm>
            <a:off x="203200" y="2479358"/>
            <a:ext cx="2442687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>
                <a:solidFill>
                  <a:srgbClr val="025249"/>
                </a:solidFill>
                <a:latin typeface="Source Sans Pro" panose="020B0503030403020204" pitchFamily="34" charset="77"/>
                <a:ea typeface="Source Sans Pro Semibold" charset="0"/>
                <a:cs typeface="Source Sans Pro Semibold" charset="0"/>
              </a:rPr>
              <a:t>Schema Definition</a:t>
            </a: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F5EEAC81-98E1-D349-B4DA-EFCDD0065795}"/>
              </a:ext>
            </a:extLst>
          </p:cNvPr>
          <p:cNvSpPr/>
          <p:nvPr/>
        </p:nvSpPr>
        <p:spPr>
          <a:xfrm>
            <a:off x="203199" y="3540744"/>
            <a:ext cx="2442687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>
                <a:solidFill>
                  <a:srgbClr val="025249"/>
                </a:solidFill>
                <a:latin typeface="Source Sans Pro" panose="020B0503030403020204" pitchFamily="34" charset="77"/>
              </a:rPr>
              <a:t>Query</a:t>
            </a:r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5B917300-6A10-6D4B-A385-8F77427D0533}"/>
              </a:ext>
            </a:extLst>
          </p:cNvPr>
          <p:cNvSpPr/>
          <p:nvPr/>
        </p:nvSpPr>
        <p:spPr>
          <a:xfrm>
            <a:off x="203199" y="4448619"/>
            <a:ext cx="2442687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>
                <a:solidFill>
                  <a:srgbClr val="025249"/>
                </a:solidFill>
                <a:latin typeface="Source Sans Pro" panose="020B0503030403020204" pitchFamily="34" charset="77"/>
              </a:rPr>
              <a:t>Data </a:t>
            </a:r>
            <a:r>
              <a:rPr lang="de-DE" sz="1400" dirty="0" err="1">
                <a:solidFill>
                  <a:srgbClr val="025249"/>
                </a:solidFill>
                <a:latin typeface="Source Sans Pro" panose="020B0503030403020204" pitchFamily="34" charset="77"/>
              </a:rPr>
              <a:t>Fetcher</a:t>
            </a:r>
            <a:endParaRPr lang="de-DE" sz="1400" dirty="0">
              <a:solidFill>
                <a:srgbClr val="025249"/>
              </a:solidFill>
              <a:latin typeface="Source Sans Pro" panose="020B0503030403020204" pitchFamily="34" charset="77"/>
            </a:endParaRPr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66588967-1DF9-024A-A14A-D7CC1966FFC3}"/>
              </a:ext>
            </a:extLst>
          </p:cNvPr>
          <p:cNvSpPr/>
          <p:nvPr/>
        </p:nvSpPr>
        <p:spPr>
          <a:xfrm>
            <a:off x="5269816" y="3376330"/>
            <a:ext cx="4182381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": {</a:t>
            </a:r>
          </a:p>
          <a:p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</a:t>
            </a:r>
            <a:r>
              <a:rPr lang="de-DE" sz="1400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beer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": 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{ "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": "...", "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price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": 5.3 }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  </a:t>
            </a:r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5A828AFA-D08C-2349-B9AA-9A5B269DBB40}"/>
              </a:ext>
            </a:extLst>
          </p:cNvPr>
          <p:cNvSpPr/>
          <p:nvPr/>
        </p:nvSpPr>
        <p:spPr>
          <a:xfrm>
            <a:off x="2645886" y="2459065"/>
            <a:ext cx="3547524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 Query</a:t>
            </a:r>
            <a:r>
              <a:rPr lang="de-DE" sz="1400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{</a:t>
            </a:r>
            <a:br>
              <a:rPr lang="de-DE" sz="1400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</a:br>
            <a:r>
              <a:rPr lang="de-DE" sz="1400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</a:t>
            </a:r>
            <a:r>
              <a:rPr lang="de-DE" sz="1400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beer</a:t>
            </a:r>
            <a:r>
              <a:rPr lang="de-DE" sz="140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(</a:t>
            </a:r>
            <a:r>
              <a:rPr lang="de-DE" sz="1400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id</a:t>
            </a:r>
            <a:r>
              <a:rPr lang="de-DE" sz="140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: ID!)</a:t>
            </a:r>
            <a:r>
              <a:rPr lang="de-DE" sz="1400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: </a:t>
            </a:r>
            <a:r>
              <a:rPr lang="de-DE" sz="14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endParaRPr lang="de-DE" sz="1400" dirty="0">
              <a:solidFill>
                <a:srgbClr val="025249"/>
              </a:solidFill>
              <a:latin typeface="Source Code Pro Medium" panose="020B0509030403020204" pitchFamily="49" charset="0"/>
              <a:ea typeface="Source Code Pro Medium" panose="020B05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18" name="Textfeld 17">
            <a:extLst>
              <a:ext uri="{FF2B5EF4-FFF2-40B4-BE49-F238E27FC236}">
                <a16:creationId xmlns:a16="http://schemas.microsoft.com/office/drawing/2014/main" id="{F92DE604-1B7D-AD46-996A-204D8983CDC3}"/>
              </a:ext>
            </a:extLst>
          </p:cNvPr>
          <p:cNvSpPr txBox="1"/>
          <p:nvPr/>
        </p:nvSpPr>
        <p:spPr>
          <a:xfrm>
            <a:off x="203200" y="1026060"/>
            <a:ext cx="8407400" cy="11864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implementieren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Beispiel: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PropertyDataFetcher</a:t>
            </a:r>
            <a:b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2" name="Textfeld 1">
            <a:extLst>
              <a:ext uri="{FF2B5EF4-FFF2-40B4-BE49-F238E27FC236}">
                <a16:creationId xmlns:a16="http://schemas.microsoft.com/office/drawing/2014/main" id="{28F0981C-75C3-BF4B-B676-9A5DB522116F}"/>
              </a:ext>
            </a:extLst>
          </p:cNvPr>
          <p:cNvSpPr txBox="1"/>
          <p:nvPr/>
        </p:nvSpPr>
        <p:spPr>
          <a:xfrm>
            <a:off x="5158826" y="1397236"/>
            <a:ext cx="4404360" cy="286232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private String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private double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price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...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String </a:t>
            </a:r>
            <a:r>
              <a:rPr lang="de-DE" dirty="0" err="1">
                <a:solidFill>
                  <a:srgbClr val="EB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getName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 ... }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double </a:t>
            </a:r>
            <a:r>
              <a:rPr lang="de-DE" dirty="0" err="1">
                <a:solidFill>
                  <a:srgbClr val="EB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getPrice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 ... } 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</p:txBody>
      </p:sp>
      <p:cxnSp>
        <p:nvCxnSpPr>
          <p:cNvPr id="16" name="Gerade Verbindung 15">
            <a:extLst>
              <a:ext uri="{FF2B5EF4-FFF2-40B4-BE49-F238E27FC236}">
                <a16:creationId xmlns:a16="http://schemas.microsoft.com/office/drawing/2014/main" id="{53A10D8D-C78B-004E-8398-E2B12E51590B}"/>
              </a:ext>
            </a:extLst>
          </p:cNvPr>
          <p:cNvCxnSpPr>
            <a:cxnSpLocks/>
          </p:cNvCxnSpPr>
          <p:nvPr/>
        </p:nvCxnSpPr>
        <p:spPr>
          <a:xfrm flipV="1">
            <a:off x="4230094" y="3376330"/>
            <a:ext cx="1502796" cy="570191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21418775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DataFetcher</a:t>
            </a:r>
            <a:endParaRPr lang="de-DE" dirty="0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8407400" cy="8540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: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Mutations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technisch wie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Queries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zu implementieren, aber Daten dürfen verändert werden</a:t>
            </a:r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563A5A27-7FEF-3D4F-A650-0B61E2AA8EFC}"/>
              </a:ext>
            </a:extLst>
          </p:cNvPr>
          <p:cNvSpPr/>
          <p:nvPr/>
        </p:nvSpPr>
        <p:spPr>
          <a:xfrm>
            <a:off x="2319882" y="1992053"/>
            <a:ext cx="2646226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input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B5890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AddRatingInput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{</a:t>
            </a: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ID!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stars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6FF84008-D608-4E4D-BDFE-71910ECEAA24}"/>
              </a:ext>
            </a:extLst>
          </p:cNvPr>
          <p:cNvSpPr/>
          <p:nvPr/>
        </p:nvSpPr>
        <p:spPr>
          <a:xfrm>
            <a:off x="2319882" y="4134793"/>
            <a:ext cx="8112229" cy="24622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MutationDataFetchers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r>
              <a:rPr lang="de-DE" sz="1400" b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  </a:t>
            </a:r>
            <a:r>
              <a:rPr lang="de-DE" sz="140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DataFetcher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</a:t>
            </a:r>
            <a:r>
              <a:rPr lang="de-DE" sz="14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addRating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new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DataFetcher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&lt;&gt;()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get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DataFetchingEnvironment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Map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B5890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input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env.getArgument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</a:t>
            </a:r>
            <a:r>
              <a:rPr lang="de-DE" sz="1400" dirty="0" err="1">
                <a:solidFill>
                  <a:srgbClr val="B5890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input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String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400" dirty="0" err="1">
                <a:solidFill>
                  <a:srgbClr val="B5890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input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.get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Integer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starts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400" dirty="0" err="1">
                <a:solidFill>
                  <a:srgbClr val="B5890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input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.get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stars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");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ratingService.</a:t>
            </a:r>
            <a:r>
              <a:rPr lang="de-DE" sz="140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newRating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stars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      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}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9A194D37-7F1F-A34F-AEC6-3881E79ADC3A}"/>
              </a:ext>
            </a:extLst>
          </p:cNvPr>
          <p:cNvSpPr/>
          <p:nvPr/>
        </p:nvSpPr>
        <p:spPr>
          <a:xfrm>
            <a:off x="203199" y="2012346"/>
            <a:ext cx="2442687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>
                <a:solidFill>
                  <a:srgbClr val="025249"/>
                </a:solidFill>
                <a:latin typeface="Source Sans Pro" panose="020B0503030403020204" pitchFamily="34" charset="77"/>
                <a:ea typeface="Source Sans Pro Semibold" charset="0"/>
                <a:cs typeface="Source Sans Pro Semibold" charset="0"/>
              </a:rPr>
              <a:t>Schema Definition</a:t>
            </a:r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5B917300-6A10-6D4B-A385-8F77427D0533}"/>
              </a:ext>
            </a:extLst>
          </p:cNvPr>
          <p:cNvSpPr/>
          <p:nvPr/>
        </p:nvSpPr>
        <p:spPr>
          <a:xfrm>
            <a:off x="203199" y="4168282"/>
            <a:ext cx="2442687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>
                <a:solidFill>
                  <a:srgbClr val="025249"/>
                </a:solidFill>
                <a:latin typeface="Source Sans Pro" panose="020B0503030403020204" pitchFamily="34" charset="77"/>
              </a:rPr>
              <a:t>Data </a:t>
            </a:r>
            <a:r>
              <a:rPr lang="de-DE" sz="1400" dirty="0" err="1">
                <a:solidFill>
                  <a:srgbClr val="025249"/>
                </a:solidFill>
                <a:latin typeface="Source Sans Pro" panose="020B0503030403020204" pitchFamily="34" charset="77"/>
              </a:rPr>
              <a:t>Fetcher</a:t>
            </a:r>
            <a:endParaRPr lang="de-DE" sz="1400" dirty="0">
              <a:solidFill>
                <a:srgbClr val="025249"/>
              </a:solidFill>
              <a:latin typeface="Source Sans Pro" panose="020B0503030403020204" pitchFamily="34" charset="77"/>
            </a:endParaRPr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5E9434C6-564E-9442-9076-25FC2A3E839B}"/>
              </a:ext>
            </a:extLst>
          </p:cNvPr>
          <p:cNvSpPr/>
          <p:nvPr/>
        </p:nvSpPr>
        <p:spPr>
          <a:xfrm>
            <a:off x="2319882" y="3059668"/>
            <a:ext cx="6124403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 </a:t>
            </a:r>
            <a:r>
              <a:rPr lang="de-DE" sz="140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Mutation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addRating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B5890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input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AddRatingInput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!): </a:t>
            </a:r>
            <a:r>
              <a:rPr lang="de-DE" sz="14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533997120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DataFetcher</a:t>
            </a:r>
            <a:endParaRPr lang="de-DE" dirty="0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8407400" cy="11864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: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Subscriptions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Wie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Queries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müssen aber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Reactive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Streams Publisher zurückliefern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Kommunikation zum  Web-Client in der Regel mit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WebSockets</a:t>
            </a: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C1D7F695-C0CC-8541-BF1D-29E059490C8D}"/>
              </a:ext>
            </a:extLst>
          </p:cNvPr>
          <p:cNvSpPr/>
          <p:nvPr/>
        </p:nvSpPr>
        <p:spPr>
          <a:xfrm>
            <a:off x="96232" y="4412649"/>
            <a:ext cx="3250205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 </a:t>
            </a:r>
            <a:r>
              <a:rPr lang="de-DE" sz="12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Subscription</a:t>
            </a:r>
            <a:r>
              <a:rPr lang="de-DE" sz="12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2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onNewRating</a:t>
            </a:r>
            <a:r>
              <a:rPr lang="de-DE" sz="12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2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</a:t>
            </a:r>
            <a:r>
              <a:rPr lang="de-DE" sz="12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</a:t>
            </a:r>
          </a:p>
          <a:p>
            <a:r>
              <a:rPr lang="de-DE" sz="12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b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sz="1200" dirty="0"/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67C7F6C0-4F3C-0746-A382-8278E9E5FAD4}"/>
              </a:ext>
            </a:extLst>
          </p:cNvPr>
          <p:cNvSpPr/>
          <p:nvPr/>
        </p:nvSpPr>
        <p:spPr>
          <a:xfrm>
            <a:off x="2416313" y="3369727"/>
            <a:ext cx="8112229" cy="24622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import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org.reactivestreams.</a:t>
            </a:r>
            <a:r>
              <a:rPr lang="de-DE" sz="1400" dirty="0" err="1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Publisher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SubscriptionDataFetchers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r>
              <a:rPr lang="de-DE" sz="1400" b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  </a:t>
            </a:r>
            <a:r>
              <a:rPr lang="de-DE" sz="140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DataFetcher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</a:t>
            </a:r>
            <a:r>
              <a:rPr lang="de-DE" sz="140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Publisher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</a:t>
            </a:r>
            <a:r>
              <a:rPr lang="de-DE" sz="14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Rating&gt;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onNewRating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new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DataFetcher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&lt;&gt;()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Publisher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</a:t>
            </a:r>
            <a:r>
              <a:rPr lang="de-DE" sz="14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Rating&gt;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get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DataFetchingEnvironment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140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Publisher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</a:t>
            </a:r>
            <a:r>
              <a:rPr lang="de-DE" sz="14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publisher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getRatingPublisher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publisher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  <a:endParaRPr lang="de-DE" sz="1400" dirty="0">
              <a:solidFill>
                <a:srgbClr val="36544F"/>
              </a:solidFill>
              <a:latin typeface="Source Code Pro Medium" panose="020B0509030403020204" pitchFamily="49" charset="0"/>
              <a:ea typeface="Source Code Pro Medium" panose="020B05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}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407475943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5767866-8547-2F48-B7DD-E140419A70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Daten </a:t>
            </a:r>
            <a:r>
              <a:rPr lang="de-DE" dirty="0" err="1"/>
              <a:t>ermittLUNG</a:t>
            </a:r>
            <a:r>
              <a:rPr lang="de-DE" dirty="0"/>
              <a:t> zur Laufzeit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DD45CF1A-33D6-F142-821E-B28E69D0F70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DataFetcher</a:t>
            </a:r>
            <a:r>
              <a:rPr lang="de-DE" dirty="0"/>
              <a:t> für </a:t>
            </a:r>
            <a:r>
              <a:rPr lang="de-DE" i="1" dirty="0"/>
              <a:t>beliebige </a:t>
            </a:r>
            <a:r>
              <a:rPr lang="de-DE" dirty="0"/>
              <a:t>Felder</a:t>
            </a:r>
          </a:p>
          <a:p>
            <a:r>
              <a:rPr lang="de-DE" sz="2000" b="0" dirty="0">
                <a:solidFill>
                  <a:srgbClr val="36544F"/>
                </a:solidFill>
              </a:rPr>
              <a:t>Für Root-Felder </a:t>
            </a:r>
            <a:r>
              <a:rPr lang="de-DE" sz="2000" b="0" i="1" dirty="0">
                <a:solidFill>
                  <a:srgbClr val="36544F"/>
                </a:solidFill>
              </a:rPr>
              <a:t>müssen</a:t>
            </a:r>
            <a:r>
              <a:rPr lang="de-DE" sz="2000" b="0" dirty="0">
                <a:solidFill>
                  <a:srgbClr val="36544F"/>
                </a:solidFill>
              </a:rPr>
              <a:t> </a:t>
            </a:r>
            <a:r>
              <a:rPr lang="de-DE" sz="2000" b="0" dirty="0" err="1">
                <a:solidFill>
                  <a:srgbClr val="36544F"/>
                </a:solidFill>
              </a:rPr>
              <a:t>DataFetcher</a:t>
            </a:r>
            <a:r>
              <a:rPr lang="de-DE" sz="2000" b="0" dirty="0">
                <a:solidFill>
                  <a:srgbClr val="36544F"/>
                </a:solidFill>
              </a:rPr>
              <a:t> implementiert werden</a:t>
            </a:r>
          </a:p>
          <a:p>
            <a:endParaRPr lang="de-DE" dirty="0"/>
          </a:p>
        </p:txBody>
      </p:sp>
      <p:sp>
        <p:nvSpPr>
          <p:cNvPr id="23" name="Rechteck 22">
            <a:extLst>
              <a:ext uri="{FF2B5EF4-FFF2-40B4-BE49-F238E27FC236}">
                <a16:creationId xmlns:a16="http://schemas.microsoft.com/office/drawing/2014/main" id="{51737A1B-438F-5B45-BCC4-63849A77EA03}"/>
              </a:ext>
            </a:extLst>
          </p:cNvPr>
          <p:cNvSpPr/>
          <p:nvPr/>
        </p:nvSpPr>
        <p:spPr>
          <a:xfrm>
            <a:off x="489613" y="5093276"/>
            <a:ext cx="2646226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beer</a:t>
            </a:r>
            <a:r>
              <a:rPr lang="de-DE" sz="140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(</a:t>
            </a:r>
            <a:r>
              <a:rPr lang="de-DE" sz="1400" dirty="0" err="1">
                <a:solidFill>
                  <a:srgbClr val="B5890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id</a:t>
            </a:r>
            <a:r>
              <a:rPr lang="de-DE" sz="140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: "B1")</a:t>
            </a:r>
          </a:p>
          <a:p>
            <a:r>
              <a:rPr lang="de-DE" sz="140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{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}</a:t>
            </a:r>
          </a:p>
          <a:p>
            <a:endParaRPr lang="de-DE" sz="1400" dirty="0">
              <a:solidFill>
                <a:srgbClr val="268BD2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E56B03A4-9C86-E94A-B8FD-23198BFA6A35}"/>
              </a:ext>
            </a:extLst>
          </p:cNvPr>
          <p:cNvSpPr/>
          <p:nvPr/>
        </p:nvSpPr>
        <p:spPr>
          <a:xfrm>
            <a:off x="480336" y="5093275"/>
            <a:ext cx="1641337" cy="267501"/>
          </a:xfrm>
          <a:prstGeom prst="rect">
            <a:avLst/>
          </a:prstGeom>
          <a:noFill/>
          <a:ln w="22225">
            <a:solidFill>
              <a:srgbClr val="EB544F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36" name="Grafik 35">
            <a:extLst>
              <a:ext uri="{FF2B5EF4-FFF2-40B4-BE49-F238E27FC236}">
                <a16:creationId xmlns:a16="http://schemas.microsoft.com/office/drawing/2014/main" id="{502B76BB-CA92-1444-BCF2-A43F1B7EC6F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72571" y="3361159"/>
            <a:ext cx="6143816" cy="29941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0540713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5767866-8547-2F48-B7DD-E140419A70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Daten </a:t>
            </a:r>
            <a:r>
              <a:rPr lang="de-DE" dirty="0" err="1"/>
              <a:t>ermittLUNG</a:t>
            </a:r>
            <a:r>
              <a:rPr lang="de-DE" dirty="0"/>
              <a:t> zur Laufzeit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DD45CF1A-33D6-F142-821E-B28E69D0F70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DataFetcher</a:t>
            </a:r>
            <a:r>
              <a:rPr lang="de-DE" dirty="0"/>
              <a:t> für </a:t>
            </a:r>
            <a:r>
              <a:rPr lang="de-DE" i="1" dirty="0"/>
              <a:t>beliebige </a:t>
            </a:r>
            <a:r>
              <a:rPr lang="de-DE" dirty="0"/>
              <a:t>Felder</a:t>
            </a:r>
          </a:p>
          <a:p>
            <a:r>
              <a:rPr lang="de-DE" sz="2000" b="0" dirty="0">
                <a:solidFill>
                  <a:srgbClr val="36544F"/>
                </a:solidFill>
              </a:rPr>
              <a:t>Für Root-Felder </a:t>
            </a:r>
            <a:r>
              <a:rPr lang="de-DE" sz="2000" b="0" i="1" dirty="0">
                <a:solidFill>
                  <a:srgbClr val="36544F"/>
                </a:solidFill>
              </a:rPr>
              <a:t>müssen</a:t>
            </a:r>
            <a:r>
              <a:rPr lang="de-DE" sz="2000" b="0" dirty="0">
                <a:solidFill>
                  <a:srgbClr val="36544F"/>
                </a:solidFill>
              </a:rPr>
              <a:t> </a:t>
            </a:r>
            <a:r>
              <a:rPr lang="de-DE" sz="2000" b="0" dirty="0" err="1">
                <a:solidFill>
                  <a:srgbClr val="36544F"/>
                </a:solidFill>
              </a:rPr>
              <a:t>DataFetcher</a:t>
            </a:r>
            <a:r>
              <a:rPr lang="de-DE" sz="2000" b="0" dirty="0">
                <a:solidFill>
                  <a:srgbClr val="36544F"/>
                </a:solidFill>
              </a:rPr>
              <a:t> implementiert werden</a:t>
            </a:r>
          </a:p>
          <a:p>
            <a:r>
              <a:rPr lang="de-DE" sz="2000" b="0" dirty="0">
                <a:solidFill>
                  <a:srgbClr val="36544F"/>
                </a:solidFill>
              </a:rPr>
              <a:t>Für alle anderen Felder wird ein </a:t>
            </a:r>
            <a:r>
              <a:rPr lang="de-DE" sz="2000" b="0" dirty="0" err="1">
                <a:solidFill>
                  <a:srgbClr val="9E60B8"/>
                </a:solidFill>
              </a:rPr>
              <a:t>PropertyDataFetcher</a:t>
            </a:r>
            <a:r>
              <a:rPr lang="de-DE" sz="2000" b="0" dirty="0">
                <a:solidFill>
                  <a:srgbClr val="36544F"/>
                </a:solidFill>
              </a:rPr>
              <a:t> per Default verwendet</a:t>
            </a:r>
          </a:p>
          <a:p>
            <a:r>
              <a:rPr lang="de-DE" sz="2000" b="0" dirty="0">
                <a:solidFill>
                  <a:srgbClr val="36544F"/>
                </a:solidFill>
              </a:rPr>
              <a:t>Der </a:t>
            </a:r>
            <a:r>
              <a:rPr lang="de-DE" sz="2000" b="0" dirty="0" err="1">
                <a:solidFill>
                  <a:srgbClr val="36544F"/>
                </a:solidFill>
              </a:rPr>
              <a:t>PropertyDataFetcher</a:t>
            </a:r>
            <a:r>
              <a:rPr lang="de-DE" sz="2000" b="0" dirty="0">
                <a:solidFill>
                  <a:srgbClr val="36544F"/>
                </a:solidFill>
              </a:rPr>
              <a:t> verwendet </a:t>
            </a:r>
            <a:r>
              <a:rPr lang="de-DE" sz="2000" b="0" dirty="0" err="1">
                <a:solidFill>
                  <a:srgbClr val="36544F"/>
                </a:solidFill>
              </a:rPr>
              <a:t>Reflection</a:t>
            </a:r>
            <a:endParaRPr lang="de-DE" sz="2000" b="0" dirty="0">
              <a:solidFill>
                <a:srgbClr val="36544F"/>
              </a:solidFill>
            </a:endParaRPr>
          </a:p>
          <a:p>
            <a:endParaRPr lang="de-DE" dirty="0"/>
          </a:p>
        </p:txBody>
      </p:sp>
      <p:sp>
        <p:nvSpPr>
          <p:cNvPr id="23" name="Rechteck 22">
            <a:extLst>
              <a:ext uri="{FF2B5EF4-FFF2-40B4-BE49-F238E27FC236}">
                <a16:creationId xmlns:a16="http://schemas.microsoft.com/office/drawing/2014/main" id="{51737A1B-438F-5B45-BCC4-63849A77EA03}"/>
              </a:ext>
            </a:extLst>
          </p:cNvPr>
          <p:cNvSpPr/>
          <p:nvPr/>
        </p:nvSpPr>
        <p:spPr>
          <a:xfrm>
            <a:off x="489613" y="5093276"/>
            <a:ext cx="2646226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beer</a:t>
            </a:r>
            <a:r>
              <a:rPr lang="de-DE" sz="140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(</a:t>
            </a:r>
            <a:r>
              <a:rPr lang="de-DE" sz="1400" dirty="0" err="1">
                <a:solidFill>
                  <a:srgbClr val="B5890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id</a:t>
            </a:r>
            <a:r>
              <a:rPr lang="de-DE" sz="140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: "B1")</a:t>
            </a:r>
          </a:p>
          <a:p>
            <a:r>
              <a:rPr lang="de-DE" sz="140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{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}</a:t>
            </a:r>
          </a:p>
          <a:p>
            <a:endParaRPr lang="de-DE" sz="1400" dirty="0">
              <a:solidFill>
                <a:srgbClr val="268BD2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F35A2C11-D893-4640-BC24-BA004D458EA8}"/>
              </a:ext>
            </a:extLst>
          </p:cNvPr>
          <p:cNvSpPr/>
          <p:nvPr/>
        </p:nvSpPr>
        <p:spPr>
          <a:xfrm>
            <a:off x="639727" y="5362413"/>
            <a:ext cx="937403" cy="267501"/>
          </a:xfrm>
          <a:prstGeom prst="rect">
            <a:avLst/>
          </a:prstGeom>
          <a:noFill/>
          <a:ln w="22225">
            <a:solidFill>
              <a:srgbClr val="EB544F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68C17693-5BED-EC4D-826A-A5EB9A0D81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72571" y="3361159"/>
            <a:ext cx="6143816" cy="29941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267083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0" y="4913656"/>
            <a:ext cx="9906000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60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Beispiel Anwendung</a:t>
            </a:r>
            <a:endParaRPr lang="de-DE" sz="105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sz="1600" cap="none" spc="100" dirty="0"/>
              <a:t>Source: https://</a:t>
            </a:r>
            <a:r>
              <a:rPr lang="de-DE" sz="1600" cap="none" spc="100" dirty="0" err="1"/>
              <a:t>github.com</a:t>
            </a:r>
            <a:r>
              <a:rPr lang="de-DE" sz="1600" cap="none" spc="100" dirty="0"/>
              <a:t>/</a:t>
            </a:r>
            <a:r>
              <a:rPr lang="de-DE" sz="1600" cap="none" spc="100" dirty="0" err="1"/>
              <a:t>nilshartmann</a:t>
            </a:r>
            <a:r>
              <a:rPr lang="de-DE" sz="1600" cap="none" spc="100" dirty="0"/>
              <a:t>/</a:t>
            </a:r>
            <a:r>
              <a:rPr lang="de-DE" sz="1600" cap="none" spc="100" dirty="0" err="1"/>
              <a:t>graphql</a:t>
            </a:r>
            <a:r>
              <a:rPr lang="de-DE" sz="1600" cap="none" spc="100" dirty="0"/>
              <a:t>-java-talk</a:t>
            </a:r>
          </a:p>
        </p:txBody>
      </p:sp>
      <p:pic>
        <p:nvPicPr>
          <p:cNvPr id="5" name="Grafik 4" descr="Ein Bild, das Screenshot enthält.&#10;&#10;Automatisch generierte Beschreibung">
            <a:extLst>
              <a:ext uri="{FF2B5EF4-FFF2-40B4-BE49-F238E27FC236}">
                <a16:creationId xmlns:a16="http://schemas.microsoft.com/office/drawing/2014/main" id="{6091A47C-BD64-F64F-AA98-9F2BE0AA323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22646" y="214223"/>
            <a:ext cx="4260707" cy="4699433"/>
          </a:xfrm>
          <a:prstGeom prst="rect">
            <a:avLst/>
          </a:prstGeom>
          <a:ln w="6350" cap="rnd">
            <a:solidFill>
              <a:schemeClr val="bg1">
                <a:lumMod val="50000"/>
              </a:schemeClr>
            </a:solidFill>
          </a:ln>
          <a:effectLst>
            <a:outerShdw blurRad="76200" dist="95250" dir="10500000" sx="97000" sy="23000" kx="900000" algn="br" rotWithShape="0">
              <a:srgbClr val="000000">
                <a:alpha val="20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1208416313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5767866-8547-2F48-B7DD-E140419A70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Daten </a:t>
            </a:r>
            <a:r>
              <a:rPr lang="de-DE" dirty="0" err="1"/>
              <a:t>ermittLUNG</a:t>
            </a:r>
            <a:r>
              <a:rPr lang="de-DE" dirty="0"/>
              <a:t> zur Laufzeit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DD45CF1A-33D6-F142-821E-B28E69D0F70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DataFetcher</a:t>
            </a:r>
            <a:r>
              <a:rPr lang="de-DE" dirty="0"/>
              <a:t> für </a:t>
            </a:r>
            <a:r>
              <a:rPr lang="de-DE" i="1" dirty="0"/>
              <a:t>beliebige </a:t>
            </a:r>
            <a:r>
              <a:rPr lang="de-DE" dirty="0"/>
              <a:t>Felder</a:t>
            </a:r>
          </a:p>
          <a:p>
            <a:r>
              <a:rPr lang="de-DE" sz="2000" b="0" dirty="0">
                <a:solidFill>
                  <a:srgbClr val="36544F"/>
                </a:solidFill>
              </a:rPr>
              <a:t>Für Root-Felder </a:t>
            </a:r>
            <a:r>
              <a:rPr lang="de-DE" sz="2000" b="0" i="1" dirty="0">
                <a:solidFill>
                  <a:srgbClr val="36544F"/>
                </a:solidFill>
              </a:rPr>
              <a:t>müssen</a:t>
            </a:r>
            <a:r>
              <a:rPr lang="de-DE" sz="2000" b="0" dirty="0">
                <a:solidFill>
                  <a:srgbClr val="36544F"/>
                </a:solidFill>
              </a:rPr>
              <a:t> </a:t>
            </a:r>
            <a:r>
              <a:rPr lang="de-DE" sz="2000" b="0" dirty="0" err="1">
                <a:solidFill>
                  <a:srgbClr val="36544F"/>
                </a:solidFill>
              </a:rPr>
              <a:t>DataFetcher</a:t>
            </a:r>
            <a:r>
              <a:rPr lang="de-DE" sz="2000" b="0" dirty="0">
                <a:solidFill>
                  <a:srgbClr val="36544F"/>
                </a:solidFill>
              </a:rPr>
              <a:t> implementiert werden</a:t>
            </a:r>
          </a:p>
          <a:p>
            <a:r>
              <a:rPr lang="de-DE" sz="2000" b="0" dirty="0">
                <a:solidFill>
                  <a:srgbClr val="36544F"/>
                </a:solidFill>
              </a:rPr>
              <a:t>Für alle anderen Felder wird ein </a:t>
            </a:r>
            <a:r>
              <a:rPr lang="de-DE" sz="2000" b="0" dirty="0" err="1">
                <a:solidFill>
                  <a:srgbClr val="9E60B8"/>
                </a:solidFill>
              </a:rPr>
              <a:t>PropertyDataFetcher</a:t>
            </a:r>
            <a:r>
              <a:rPr lang="de-DE" sz="2000" b="0" dirty="0">
                <a:solidFill>
                  <a:srgbClr val="36544F"/>
                </a:solidFill>
              </a:rPr>
              <a:t> per Default verwendet</a:t>
            </a:r>
          </a:p>
          <a:p>
            <a:r>
              <a:rPr lang="de-DE" sz="2000" b="0" dirty="0">
                <a:solidFill>
                  <a:srgbClr val="36544F"/>
                </a:solidFill>
              </a:rPr>
              <a:t>Der </a:t>
            </a:r>
            <a:r>
              <a:rPr lang="de-DE" sz="2000" b="0" dirty="0" err="1">
                <a:solidFill>
                  <a:srgbClr val="36544F"/>
                </a:solidFill>
              </a:rPr>
              <a:t>PropertyDataFetcher</a:t>
            </a:r>
            <a:r>
              <a:rPr lang="de-DE" sz="2000" b="0" dirty="0">
                <a:solidFill>
                  <a:srgbClr val="36544F"/>
                </a:solidFill>
              </a:rPr>
              <a:t> verwendet </a:t>
            </a:r>
            <a:r>
              <a:rPr lang="de-DE" sz="2000" b="0" dirty="0" err="1">
                <a:solidFill>
                  <a:srgbClr val="36544F"/>
                </a:solidFill>
              </a:rPr>
              <a:t>Reflection</a:t>
            </a:r>
            <a:endParaRPr lang="de-DE" sz="2000" b="0" dirty="0">
              <a:solidFill>
                <a:srgbClr val="36544F"/>
              </a:solidFill>
            </a:endParaRPr>
          </a:p>
          <a:p>
            <a:pPr lvl="1"/>
            <a:r>
              <a:rPr lang="de-DE" sz="2000" b="0" dirty="0">
                <a:solidFill>
                  <a:srgbClr val="36544F"/>
                </a:solidFill>
              </a:rPr>
              <a:t>es werden nie Daten zurückgeliefert, die nicht im Schema definiert sind</a:t>
            </a:r>
          </a:p>
          <a:p>
            <a:endParaRPr lang="de-DE" sz="2000" b="0" dirty="0">
              <a:solidFill>
                <a:srgbClr val="36544F"/>
              </a:solidFill>
            </a:endParaRPr>
          </a:p>
          <a:p>
            <a:endParaRPr lang="de-DE" dirty="0"/>
          </a:p>
        </p:txBody>
      </p:sp>
      <p:sp>
        <p:nvSpPr>
          <p:cNvPr id="23" name="Rechteck 22">
            <a:extLst>
              <a:ext uri="{FF2B5EF4-FFF2-40B4-BE49-F238E27FC236}">
                <a16:creationId xmlns:a16="http://schemas.microsoft.com/office/drawing/2014/main" id="{51737A1B-438F-5B45-BCC4-63849A77EA03}"/>
              </a:ext>
            </a:extLst>
          </p:cNvPr>
          <p:cNvSpPr/>
          <p:nvPr/>
        </p:nvSpPr>
        <p:spPr>
          <a:xfrm>
            <a:off x="489613" y="5093276"/>
            <a:ext cx="2646226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beer</a:t>
            </a:r>
            <a:r>
              <a:rPr lang="de-DE" sz="140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(</a:t>
            </a:r>
            <a:r>
              <a:rPr lang="de-DE" sz="1400" dirty="0" err="1">
                <a:solidFill>
                  <a:srgbClr val="B5890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id</a:t>
            </a:r>
            <a:r>
              <a:rPr lang="de-DE" sz="140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: "B1")</a:t>
            </a:r>
          </a:p>
          <a:p>
            <a:r>
              <a:rPr lang="de-DE" sz="140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{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primaryKey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}</a:t>
            </a:r>
          </a:p>
          <a:p>
            <a:endParaRPr lang="de-DE" sz="1400" dirty="0">
              <a:solidFill>
                <a:srgbClr val="268BD2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F35A2C11-D893-4640-BC24-BA004D458EA8}"/>
              </a:ext>
            </a:extLst>
          </p:cNvPr>
          <p:cNvSpPr/>
          <p:nvPr/>
        </p:nvSpPr>
        <p:spPr>
          <a:xfrm>
            <a:off x="1400960" y="5370802"/>
            <a:ext cx="1157681" cy="224655"/>
          </a:xfrm>
          <a:prstGeom prst="rect">
            <a:avLst/>
          </a:prstGeom>
          <a:noFill/>
          <a:ln w="22225">
            <a:solidFill>
              <a:srgbClr val="EB544F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68C17693-5BED-EC4D-826A-A5EB9A0D817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68245"/>
          <a:stretch/>
        </p:blipFill>
        <p:spPr>
          <a:xfrm>
            <a:off x="3272571" y="3361159"/>
            <a:ext cx="6143816" cy="950782"/>
          </a:xfrm>
          <a:prstGeom prst="rect">
            <a:avLst/>
          </a:prstGeom>
        </p:spPr>
      </p:pic>
      <p:sp>
        <p:nvSpPr>
          <p:cNvPr id="4" name="Textfeld 3">
            <a:extLst>
              <a:ext uri="{FF2B5EF4-FFF2-40B4-BE49-F238E27FC236}">
                <a16:creationId xmlns:a16="http://schemas.microsoft.com/office/drawing/2014/main" id="{245FC990-2137-EF46-BCFF-0685ACD9999D}"/>
              </a:ext>
            </a:extLst>
          </p:cNvPr>
          <p:cNvSpPr txBox="1"/>
          <p:nvPr/>
        </p:nvSpPr>
        <p:spPr>
          <a:xfrm>
            <a:off x="5819421" y="5186136"/>
            <a:ext cx="19014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>
                <a:solidFill>
                  <a:srgbClr val="EB544F"/>
                </a:solidFill>
                <a:latin typeface="Source Sans Pro" panose="020B0503030403020204" pitchFamily="34" charset="0"/>
              </a:rPr>
              <a:t>Ungültiger Query!</a:t>
            </a:r>
          </a:p>
        </p:txBody>
      </p:sp>
    </p:spTree>
    <p:extLst>
      <p:ext uri="{BB962C8B-B14F-4D97-AF65-F5344CB8AC3E}">
        <p14:creationId xmlns:p14="http://schemas.microsoft.com/office/powerpoint/2010/main" val="3450791714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5767866-8547-2F48-B7DD-E140419A70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Daten </a:t>
            </a:r>
            <a:r>
              <a:rPr lang="de-DE" dirty="0" err="1"/>
              <a:t>ermittLUNG</a:t>
            </a:r>
            <a:r>
              <a:rPr lang="de-DE" dirty="0"/>
              <a:t> zur Laufzeit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DD45CF1A-33D6-F142-821E-B28E69D0F70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DataFetcher</a:t>
            </a:r>
            <a:r>
              <a:rPr lang="de-DE" dirty="0"/>
              <a:t> für </a:t>
            </a:r>
            <a:r>
              <a:rPr lang="de-DE" i="1" dirty="0"/>
              <a:t>beliebige </a:t>
            </a:r>
            <a:r>
              <a:rPr lang="de-DE" dirty="0"/>
              <a:t>Felder</a:t>
            </a:r>
          </a:p>
          <a:p>
            <a:r>
              <a:rPr lang="de-DE" sz="2000" b="0" dirty="0">
                <a:solidFill>
                  <a:srgbClr val="36544F"/>
                </a:solidFill>
              </a:rPr>
              <a:t>Problem: Feld existiert gar nicht am </a:t>
            </a:r>
            <a:r>
              <a:rPr lang="de-DE" sz="2000" b="0" dirty="0" err="1">
                <a:solidFill>
                  <a:srgbClr val="36544F"/>
                </a:solidFill>
              </a:rPr>
              <a:t>Pojo</a:t>
            </a:r>
            <a:endParaRPr lang="de-DE" sz="2000" b="0" i="1" dirty="0">
              <a:solidFill>
                <a:srgbClr val="36544F"/>
              </a:solidFill>
            </a:endParaRPr>
          </a:p>
          <a:p>
            <a:endParaRPr lang="de-DE" dirty="0"/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D728E3C6-A512-3D45-88C9-76F52AD3E6A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64836" y="2326810"/>
            <a:ext cx="4981360" cy="2427625"/>
          </a:xfrm>
          <a:prstGeom prst="rect">
            <a:avLst/>
          </a:prstGeom>
        </p:spPr>
      </p:pic>
      <p:sp>
        <p:nvSpPr>
          <p:cNvPr id="5" name="Rechteck 4">
            <a:extLst>
              <a:ext uri="{FF2B5EF4-FFF2-40B4-BE49-F238E27FC236}">
                <a16:creationId xmlns:a16="http://schemas.microsoft.com/office/drawing/2014/main" id="{CB21AC51-68AE-CA4B-A4A8-B9CB399BA34E}"/>
              </a:ext>
            </a:extLst>
          </p:cNvPr>
          <p:cNvSpPr/>
          <p:nvPr/>
        </p:nvSpPr>
        <p:spPr>
          <a:xfrm>
            <a:off x="318610" y="3540622"/>
            <a:ext cx="2646226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beer</a:t>
            </a:r>
            <a:r>
              <a:rPr lang="de-DE" sz="140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</a:t>
            </a:r>
            <a:r>
              <a:rPr lang="de-DE" sz="140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"B1")</a:t>
            </a:r>
          </a:p>
          <a:p>
            <a:r>
              <a:rPr lang="de-DE" sz="140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{ </a:t>
            </a:r>
            <a:r>
              <a:rPr lang="de-DE" sz="1400" dirty="0" err="1">
                <a:solidFill>
                  <a:srgbClr val="B5890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shops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address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}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sz="1400" dirty="0">
              <a:solidFill>
                <a:srgbClr val="268BD2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8888D769-5455-F74C-AD3C-EECAA4CFEB8F}"/>
              </a:ext>
            </a:extLst>
          </p:cNvPr>
          <p:cNvSpPr/>
          <p:nvPr/>
        </p:nvSpPr>
        <p:spPr>
          <a:xfrm rot="21028335">
            <a:off x="5213584" y="2863836"/>
            <a:ext cx="1555866" cy="307777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r>
              <a:rPr lang="de-DE" sz="1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no</a:t>
            </a:r>
            <a:r>
              <a:rPr lang="de-DE" sz="1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'</a:t>
            </a:r>
            <a:r>
              <a:rPr lang="de-DE" sz="1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shops</a:t>
            </a:r>
            <a:r>
              <a:rPr lang="de-DE" sz="1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' </a:t>
            </a:r>
            <a:r>
              <a:rPr lang="de-DE" sz="1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here</a:t>
            </a:r>
            <a:r>
              <a:rPr lang="de-DE" sz="1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🤔</a:t>
            </a:r>
            <a:endParaRPr lang="de-DE" sz="1400" dirty="0"/>
          </a:p>
        </p:txBody>
      </p:sp>
    </p:spTree>
    <p:extLst>
      <p:ext uri="{BB962C8B-B14F-4D97-AF65-F5344CB8AC3E}">
        <p14:creationId xmlns:p14="http://schemas.microsoft.com/office/powerpoint/2010/main" val="3716846019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5767866-8547-2F48-B7DD-E140419A70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Daten </a:t>
            </a:r>
            <a:r>
              <a:rPr lang="de-DE" dirty="0" err="1"/>
              <a:t>ermittLUNG</a:t>
            </a:r>
            <a:r>
              <a:rPr lang="de-DE" dirty="0"/>
              <a:t> zur Laufzeit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DD45CF1A-33D6-F142-821E-B28E69D0F70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DataFetcher</a:t>
            </a:r>
            <a:r>
              <a:rPr lang="de-DE" dirty="0"/>
              <a:t> für </a:t>
            </a:r>
            <a:r>
              <a:rPr lang="de-DE" i="1" dirty="0"/>
              <a:t>beliebige </a:t>
            </a:r>
            <a:r>
              <a:rPr lang="de-DE" dirty="0"/>
              <a:t>Felder</a:t>
            </a:r>
          </a:p>
          <a:p>
            <a:r>
              <a:rPr lang="de-DE" sz="2000" b="0" dirty="0">
                <a:solidFill>
                  <a:srgbClr val="36544F"/>
                </a:solidFill>
              </a:rPr>
              <a:t>Eigene </a:t>
            </a:r>
            <a:r>
              <a:rPr lang="de-DE" sz="2000" b="0" dirty="0" err="1">
                <a:solidFill>
                  <a:srgbClr val="36544F"/>
                </a:solidFill>
              </a:rPr>
              <a:t>DataFetcher</a:t>
            </a:r>
            <a:r>
              <a:rPr lang="de-DE" sz="2000" b="0" dirty="0">
                <a:solidFill>
                  <a:srgbClr val="36544F"/>
                </a:solidFill>
              </a:rPr>
              <a:t> können </a:t>
            </a:r>
            <a:r>
              <a:rPr lang="de-DE" sz="2000" b="0" i="1" dirty="0">
                <a:solidFill>
                  <a:srgbClr val="36544F"/>
                </a:solidFill>
              </a:rPr>
              <a:t>pro Feld </a:t>
            </a:r>
            <a:r>
              <a:rPr lang="de-DE" sz="2000" b="0" dirty="0">
                <a:solidFill>
                  <a:srgbClr val="36544F"/>
                </a:solidFill>
              </a:rPr>
              <a:t>festgelegt werden</a:t>
            </a:r>
          </a:p>
          <a:p>
            <a:r>
              <a:rPr lang="de-DE" sz="2000" b="0" i="1" dirty="0" err="1">
                <a:solidFill>
                  <a:srgbClr val="36544F"/>
                </a:solidFill>
              </a:rPr>
              <a:t>DataFetcher</a:t>
            </a:r>
            <a:r>
              <a:rPr lang="de-DE" sz="2000" b="0" i="1" dirty="0">
                <a:solidFill>
                  <a:srgbClr val="36544F"/>
                </a:solidFill>
              </a:rPr>
              <a:t> wird nur ausgeführt, wenn Feld auch im Query abgefragt wird</a:t>
            </a:r>
          </a:p>
          <a:p>
            <a:endParaRPr lang="de-DE" dirty="0"/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2733E25F-7F47-1342-84F2-199744FC0BD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64836" y="2326810"/>
            <a:ext cx="6510446" cy="2427624"/>
          </a:xfrm>
          <a:prstGeom prst="rect">
            <a:avLst/>
          </a:prstGeom>
        </p:spPr>
      </p:pic>
      <p:sp>
        <p:nvSpPr>
          <p:cNvPr id="8" name="Rechteck 7">
            <a:extLst>
              <a:ext uri="{FF2B5EF4-FFF2-40B4-BE49-F238E27FC236}">
                <a16:creationId xmlns:a16="http://schemas.microsoft.com/office/drawing/2014/main" id="{27DB9E25-3039-7E4B-8F9F-5DB614A81931}"/>
              </a:ext>
            </a:extLst>
          </p:cNvPr>
          <p:cNvSpPr/>
          <p:nvPr/>
        </p:nvSpPr>
        <p:spPr>
          <a:xfrm>
            <a:off x="318610" y="3540622"/>
            <a:ext cx="2646226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beer</a:t>
            </a:r>
            <a:r>
              <a:rPr lang="de-DE" sz="140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</a:t>
            </a:r>
            <a:r>
              <a:rPr lang="de-DE" sz="140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"B1")</a:t>
            </a:r>
          </a:p>
          <a:p>
            <a:r>
              <a:rPr lang="de-DE" sz="140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{ </a:t>
            </a:r>
            <a:r>
              <a:rPr lang="de-DE" sz="1400" dirty="0" err="1">
                <a:solidFill>
                  <a:srgbClr val="B5890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shops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address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}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sz="1400" dirty="0">
              <a:solidFill>
                <a:srgbClr val="268BD2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34804075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Daten </a:t>
            </a:r>
            <a:r>
              <a:rPr lang="de-DE" dirty="0" err="1"/>
              <a:t>ermittLUNG</a:t>
            </a:r>
            <a:r>
              <a:rPr lang="de-DE" dirty="0"/>
              <a:t> zur Laufzeit</a:t>
            </a:r>
          </a:p>
        </p:txBody>
      </p:sp>
      <p:sp>
        <p:nvSpPr>
          <p:cNvPr id="20" name="Rechteck 19">
            <a:extLst>
              <a:ext uri="{FF2B5EF4-FFF2-40B4-BE49-F238E27FC236}">
                <a16:creationId xmlns:a16="http://schemas.microsoft.com/office/drawing/2014/main" id="{8B834941-5174-BD43-8CCA-5A32424EAB79}"/>
              </a:ext>
            </a:extLst>
          </p:cNvPr>
          <p:cNvSpPr/>
          <p:nvPr/>
        </p:nvSpPr>
        <p:spPr>
          <a:xfrm>
            <a:off x="2351070" y="4923999"/>
            <a:ext cx="6692900" cy="18158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DataFetcher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&lt;List&lt;</a:t>
            </a:r>
            <a:r>
              <a:rPr lang="de-DE" sz="1400" b="1" dirty="0">
                <a:solidFill>
                  <a:srgbClr val="EB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Shop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&gt;&gt;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shops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new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DataFetcher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&lt;&gt;()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String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get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DataFetchingEnvironment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1400" dirty="0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Beer </a:t>
            </a:r>
            <a:r>
              <a:rPr lang="de-DE" sz="1400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parent</a:t>
            </a:r>
            <a:r>
              <a:rPr lang="de-DE" sz="1400" dirty="0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= </a:t>
            </a:r>
            <a:r>
              <a:rPr lang="de-DE" sz="1400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env.getSource</a:t>
            </a:r>
            <a:r>
              <a:rPr lang="de-DE" sz="1400" dirty="0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();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};</a:t>
            </a:r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EA4DA6CF-D73D-AE48-A3C5-BC570EA3AAB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64836" y="2326810"/>
            <a:ext cx="6510446" cy="2427624"/>
          </a:xfrm>
          <a:prstGeom prst="rect">
            <a:avLst/>
          </a:prstGeom>
        </p:spPr>
      </p:pic>
      <p:sp>
        <p:nvSpPr>
          <p:cNvPr id="10" name="Rechteck 9">
            <a:extLst>
              <a:ext uri="{FF2B5EF4-FFF2-40B4-BE49-F238E27FC236}">
                <a16:creationId xmlns:a16="http://schemas.microsoft.com/office/drawing/2014/main" id="{36103F8D-2E2D-B743-9F49-239F1588F0DD}"/>
              </a:ext>
            </a:extLst>
          </p:cNvPr>
          <p:cNvSpPr/>
          <p:nvPr/>
        </p:nvSpPr>
        <p:spPr>
          <a:xfrm>
            <a:off x="318610" y="3540622"/>
            <a:ext cx="2646226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beer</a:t>
            </a:r>
            <a:r>
              <a:rPr lang="de-DE" sz="140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</a:t>
            </a:r>
            <a:r>
              <a:rPr lang="de-DE" sz="140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"B1")</a:t>
            </a:r>
          </a:p>
          <a:p>
            <a:r>
              <a:rPr lang="de-DE" sz="140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{ </a:t>
            </a:r>
            <a:r>
              <a:rPr lang="de-DE" sz="1400" dirty="0" err="1">
                <a:solidFill>
                  <a:srgbClr val="B5890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shops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address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}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sz="1400" dirty="0">
              <a:solidFill>
                <a:srgbClr val="268BD2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13" name="Inhaltsplatzhalter 2">
            <a:extLst>
              <a:ext uri="{FF2B5EF4-FFF2-40B4-BE49-F238E27FC236}">
                <a16:creationId xmlns:a16="http://schemas.microsoft.com/office/drawing/2014/main" id="{CA127A6C-724F-C14C-95E4-E2620936CA0A}"/>
              </a:ext>
            </a:extLst>
          </p:cNvPr>
          <p:cNvSpPr txBox="1">
            <a:spLocks/>
          </p:cNvSpPr>
          <p:nvPr/>
        </p:nvSpPr>
        <p:spPr>
          <a:xfrm>
            <a:off x="203199" y="1034936"/>
            <a:ext cx="9499600" cy="53292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de-DE" sz="2400" b="1" kern="1200">
                <a:solidFill>
                  <a:srgbClr val="EF7D1D"/>
                </a:solidFill>
                <a:latin typeface="Source Sans Pro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de-DE" sz="2400" kern="1200" dirty="0">
                <a:solidFill>
                  <a:srgbClr val="36544F"/>
                </a:solidFill>
                <a:latin typeface="Source Sans Pro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de-DE" sz="2400" kern="1200" dirty="0">
                <a:solidFill>
                  <a:srgbClr val="36544F"/>
                </a:solidFill>
                <a:latin typeface="Source Sans Pro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dirty="0" err="1"/>
              <a:t>DataFetcher</a:t>
            </a:r>
            <a:r>
              <a:rPr lang="de-DE" dirty="0"/>
              <a:t> für </a:t>
            </a:r>
            <a:r>
              <a:rPr lang="de-DE" i="1" dirty="0"/>
              <a:t>beliebige </a:t>
            </a:r>
            <a:r>
              <a:rPr lang="de-DE" dirty="0"/>
              <a:t>Felder</a:t>
            </a:r>
          </a:p>
          <a:p>
            <a:r>
              <a:rPr lang="de-DE" sz="2000" b="0" dirty="0" err="1">
                <a:solidFill>
                  <a:srgbClr val="36544F"/>
                </a:solidFill>
              </a:rPr>
              <a:t>DataFetcher</a:t>
            </a:r>
            <a:r>
              <a:rPr lang="de-DE" sz="2000" b="0" dirty="0">
                <a:solidFill>
                  <a:srgbClr val="36544F"/>
                </a:solidFill>
              </a:rPr>
              <a:t> für nicht-Root-Felder funktionieren wie </a:t>
            </a:r>
            <a:r>
              <a:rPr lang="de-DE" sz="2000" b="0" dirty="0" err="1">
                <a:solidFill>
                  <a:srgbClr val="36544F"/>
                </a:solidFill>
              </a:rPr>
              <a:t>DataFetcher</a:t>
            </a:r>
            <a:r>
              <a:rPr lang="de-DE" sz="2000" b="0" dirty="0">
                <a:solidFill>
                  <a:srgbClr val="36544F"/>
                </a:solidFill>
              </a:rPr>
              <a:t> für Root-Felder</a:t>
            </a:r>
          </a:p>
          <a:p>
            <a:r>
              <a:rPr lang="de-DE" sz="2000" b="0" dirty="0">
                <a:solidFill>
                  <a:srgbClr val="36544F"/>
                </a:solidFill>
              </a:rPr>
              <a:t>Sie erhalten das Eltern-Element als "Source"-Property</a:t>
            </a:r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546069120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Daten </a:t>
            </a:r>
            <a:r>
              <a:rPr lang="de-DE" dirty="0" err="1"/>
              <a:t>ermittLUNG</a:t>
            </a:r>
            <a:r>
              <a:rPr lang="de-DE" dirty="0"/>
              <a:t> zur Laufzeit</a:t>
            </a:r>
          </a:p>
        </p:txBody>
      </p:sp>
      <p:sp>
        <p:nvSpPr>
          <p:cNvPr id="20" name="Rechteck 19">
            <a:extLst>
              <a:ext uri="{FF2B5EF4-FFF2-40B4-BE49-F238E27FC236}">
                <a16:creationId xmlns:a16="http://schemas.microsoft.com/office/drawing/2014/main" id="{8B834941-5174-BD43-8CCA-5A32424EAB79}"/>
              </a:ext>
            </a:extLst>
          </p:cNvPr>
          <p:cNvSpPr/>
          <p:nvPr/>
        </p:nvSpPr>
        <p:spPr>
          <a:xfrm>
            <a:off x="2351070" y="4923999"/>
            <a:ext cx="6692900" cy="160043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DataFetcher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&lt;List&lt;</a:t>
            </a:r>
            <a:r>
              <a:rPr lang="de-DE" sz="1400" b="1" dirty="0">
                <a:solidFill>
                  <a:srgbClr val="EB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Shop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&gt;&gt;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shops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new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DataFetcher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&lt;&gt;()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String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get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DataFetchingEnvironment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1400" dirty="0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Beer </a:t>
            </a:r>
            <a:r>
              <a:rPr lang="de-DE" sz="1400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parent</a:t>
            </a:r>
            <a:r>
              <a:rPr lang="de-DE" sz="1400" dirty="0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= </a:t>
            </a:r>
            <a:r>
              <a:rPr lang="de-DE" sz="1400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env.getSource</a:t>
            </a:r>
            <a:r>
              <a:rPr lang="de-DE" sz="1400" dirty="0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();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b="1" dirty="0" err="1">
                <a:solidFill>
                  <a:srgbClr val="EB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shopRepository.findShopsSellingBeer</a:t>
            </a:r>
            <a:r>
              <a:rPr lang="de-DE" sz="1400" b="1" dirty="0">
                <a:solidFill>
                  <a:srgbClr val="EB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(</a:t>
            </a:r>
            <a:r>
              <a:rPr lang="de-DE" sz="1400" b="1" dirty="0" err="1">
                <a:solidFill>
                  <a:srgbClr val="EB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beerId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};</a:t>
            </a:r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EA4DA6CF-D73D-AE48-A3C5-BC570EA3AAB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64836" y="2326810"/>
            <a:ext cx="6510446" cy="2427624"/>
          </a:xfrm>
          <a:prstGeom prst="rect">
            <a:avLst/>
          </a:prstGeom>
        </p:spPr>
      </p:pic>
      <p:sp>
        <p:nvSpPr>
          <p:cNvPr id="10" name="Rechteck 9">
            <a:extLst>
              <a:ext uri="{FF2B5EF4-FFF2-40B4-BE49-F238E27FC236}">
                <a16:creationId xmlns:a16="http://schemas.microsoft.com/office/drawing/2014/main" id="{36103F8D-2E2D-B743-9F49-239F1588F0DD}"/>
              </a:ext>
            </a:extLst>
          </p:cNvPr>
          <p:cNvSpPr/>
          <p:nvPr/>
        </p:nvSpPr>
        <p:spPr>
          <a:xfrm>
            <a:off x="318610" y="3540622"/>
            <a:ext cx="2646226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beer</a:t>
            </a:r>
            <a:r>
              <a:rPr lang="de-DE" sz="140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</a:t>
            </a:r>
            <a:r>
              <a:rPr lang="de-DE" sz="140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"B1")</a:t>
            </a:r>
          </a:p>
          <a:p>
            <a:r>
              <a:rPr lang="de-DE" sz="140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{ </a:t>
            </a:r>
            <a:r>
              <a:rPr lang="de-DE" sz="1400" dirty="0" err="1">
                <a:solidFill>
                  <a:srgbClr val="B5890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shops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address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}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sz="1400" dirty="0">
              <a:solidFill>
                <a:srgbClr val="268BD2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13" name="Inhaltsplatzhalter 2">
            <a:extLst>
              <a:ext uri="{FF2B5EF4-FFF2-40B4-BE49-F238E27FC236}">
                <a16:creationId xmlns:a16="http://schemas.microsoft.com/office/drawing/2014/main" id="{CA127A6C-724F-C14C-95E4-E2620936CA0A}"/>
              </a:ext>
            </a:extLst>
          </p:cNvPr>
          <p:cNvSpPr txBox="1">
            <a:spLocks/>
          </p:cNvSpPr>
          <p:nvPr/>
        </p:nvSpPr>
        <p:spPr>
          <a:xfrm>
            <a:off x="203199" y="1034936"/>
            <a:ext cx="9499600" cy="53292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de-DE" sz="2400" b="1" kern="1200">
                <a:solidFill>
                  <a:srgbClr val="EF7D1D"/>
                </a:solidFill>
                <a:latin typeface="Source Sans Pro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de-DE" sz="2400" kern="1200" dirty="0">
                <a:solidFill>
                  <a:srgbClr val="36544F"/>
                </a:solidFill>
                <a:latin typeface="Source Sans Pro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de-DE" sz="2400" kern="1200" dirty="0">
                <a:solidFill>
                  <a:srgbClr val="36544F"/>
                </a:solidFill>
                <a:latin typeface="Source Sans Pro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dirty="0" err="1"/>
              <a:t>DataFetcher</a:t>
            </a:r>
            <a:r>
              <a:rPr lang="de-DE" dirty="0"/>
              <a:t> für </a:t>
            </a:r>
            <a:r>
              <a:rPr lang="de-DE" i="1" dirty="0"/>
              <a:t>beliebige </a:t>
            </a:r>
            <a:r>
              <a:rPr lang="de-DE" dirty="0"/>
              <a:t>Felder</a:t>
            </a:r>
          </a:p>
          <a:p>
            <a:r>
              <a:rPr lang="de-DE" sz="2000" b="0" dirty="0" err="1">
                <a:solidFill>
                  <a:srgbClr val="36544F"/>
                </a:solidFill>
              </a:rPr>
              <a:t>DataFetcher</a:t>
            </a:r>
            <a:r>
              <a:rPr lang="de-DE" sz="2000" b="0" dirty="0">
                <a:solidFill>
                  <a:srgbClr val="36544F"/>
                </a:solidFill>
              </a:rPr>
              <a:t> für nicht-Root-Felder funktionieren wie </a:t>
            </a:r>
            <a:r>
              <a:rPr lang="de-DE" sz="2000" b="0" dirty="0" err="1">
                <a:solidFill>
                  <a:srgbClr val="36544F"/>
                </a:solidFill>
              </a:rPr>
              <a:t>DataFetcher</a:t>
            </a:r>
            <a:r>
              <a:rPr lang="de-DE" sz="2000" b="0" dirty="0">
                <a:solidFill>
                  <a:srgbClr val="36544F"/>
                </a:solidFill>
              </a:rPr>
              <a:t> für Root-Felder</a:t>
            </a:r>
          </a:p>
          <a:p>
            <a:r>
              <a:rPr lang="de-DE" sz="2000" b="0" dirty="0">
                <a:solidFill>
                  <a:srgbClr val="36544F"/>
                </a:solidFill>
              </a:rPr>
              <a:t>Sie erhalten das Eltern-Element als "Source"-Property</a:t>
            </a:r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539067418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-java</a:t>
            </a:r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3CAEB307-38BB-144C-835E-E92F46EE43DB}"/>
              </a:ext>
            </a:extLst>
          </p:cNvPr>
          <p:cNvSpPr txBox="1"/>
          <p:nvPr/>
        </p:nvSpPr>
        <p:spPr>
          <a:xfrm>
            <a:off x="203200" y="1035487"/>
            <a:ext cx="9266264" cy="49369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Ausblick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-java verfügt über eine Reihe weiterer Features für den Produktionseinsatz:</a:t>
            </a: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Performance-Optimierungen (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async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DataFetchers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)</a:t>
            </a: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DataLoader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für Caching und Optimierungen</a:t>
            </a: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Metriken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endParaRPr lang="de-DE" sz="2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71706211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Ausführung von </a:t>
            </a:r>
            <a:r>
              <a:rPr lang="de-DE" dirty="0" err="1"/>
              <a:t>Queries</a:t>
            </a:r>
            <a:endParaRPr lang="de-DE" dirty="0"/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3CAEB307-38BB-144C-835E-E92F46EE43DB}"/>
              </a:ext>
            </a:extLst>
          </p:cNvPr>
          <p:cNvSpPr txBox="1"/>
          <p:nvPr/>
        </p:nvSpPr>
        <p:spPr>
          <a:xfrm>
            <a:off x="203200" y="1035487"/>
            <a:ext cx="9266264" cy="67835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Ausführen von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Queries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Zur Ausführung eines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Queries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wird eine (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-java)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-Instanz benötigt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Diese verbindet u.a. das Schema mit den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DataFetchern</a:t>
            </a: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Der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-Instanz wird ein Query als String zur Ausführung übergeben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endParaRPr lang="de-DE" sz="2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24" name="Textfeld 23">
            <a:extLst>
              <a:ext uri="{FF2B5EF4-FFF2-40B4-BE49-F238E27FC236}">
                <a16:creationId xmlns:a16="http://schemas.microsoft.com/office/drawing/2014/main" id="{25F2E97C-208A-924C-9940-DC40E8E49287}"/>
              </a:ext>
            </a:extLst>
          </p:cNvPr>
          <p:cNvSpPr txBox="1"/>
          <p:nvPr/>
        </p:nvSpPr>
        <p:spPr>
          <a:xfrm>
            <a:off x="1373251" y="3584178"/>
            <a:ext cx="6690282" cy="20928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GraphQLSchema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graphQLSchema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...;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GraphQL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graphql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GraphQL.newGraphQL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graphQLSchema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).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build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ExecutionResult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result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400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graphql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</a:t>
            </a:r>
            <a:r>
              <a:rPr lang="de-DE" sz="1400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execute</a:t>
            </a:r>
            <a:endParaRPr lang="de-DE" sz="1400" dirty="0">
              <a:solidFill>
                <a:srgbClr val="36544F"/>
              </a:solidFill>
              <a:latin typeface="Source Code Pro Medium" panose="020B0509030403020204" pitchFamily="49" charset="0"/>
              <a:ea typeface="Source Code Pro Medium" panose="020B05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("{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price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} }");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Map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&lt;String,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Object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json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result.toSpecification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44105187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Ausführung von </a:t>
            </a:r>
            <a:r>
              <a:rPr lang="de-DE" dirty="0" err="1"/>
              <a:t>Queries</a:t>
            </a:r>
            <a:endParaRPr lang="de-DE" dirty="0"/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3CAEB307-38BB-144C-835E-E92F46EE43DB}"/>
              </a:ext>
            </a:extLst>
          </p:cNvPr>
          <p:cNvSpPr txBox="1"/>
          <p:nvPr/>
        </p:nvSpPr>
        <p:spPr>
          <a:xfrm>
            <a:off x="203200" y="1035487"/>
            <a:ext cx="9266264" cy="53062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Ausführen von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Queries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-java enthält keine Anbindung an eine Server-Umgebung (Servlet, Spring), dazu muss man zusätzliche Frameworks nehmen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Grundsätzlich: </a:t>
            </a: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Server nimmt Query aus HTTP-Request entgegen</a:t>
            </a: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führt mit der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-Instanz den Query aus</a:t>
            </a: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liefert das Ergebnis in spezifizierter Form zurück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endParaRPr lang="de-DE" sz="2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24431535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Higher </a:t>
            </a:r>
            <a:r>
              <a:rPr lang="de-DE" dirty="0" err="1"/>
              <a:t>level</a:t>
            </a:r>
            <a:r>
              <a:rPr lang="de-DE" dirty="0"/>
              <a:t> Frameworks</a:t>
            </a:r>
          </a:p>
        </p:txBody>
      </p:sp>
    </p:spTree>
    <p:extLst>
      <p:ext uri="{BB962C8B-B14F-4D97-AF65-F5344CB8AC3E}">
        <p14:creationId xmlns:p14="http://schemas.microsoft.com/office/powerpoint/2010/main" val="3656443217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Higher </a:t>
            </a:r>
            <a:r>
              <a:rPr lang="de-DE" dirty="0" err="1"/>
              <a:t>level</a:t>
            </a:r>
            <a:r>
              <a:rPr lang="de-DE" dirty="0"/>
              <a:t> Frameworks</a:t>
            </a:r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3CAEB307-38BB-144C-835E-E92F46EE43DB}"/>
              </a:ext>
            </a:extLst>
          </p:cNvPr>
          <p:cNvSpPr txBox="1"/>
          <p:nvPr/>
        </p:nvSpPr>
        <p:spPr>
          <a:xfrm>
            <a:off x="203200" y="1035487"/>
            <a:ext cx="9266264" cy="44937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Auf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-java aufbauend</a:t>
            </a:r>
          </a:p>
          <a:p>
            <a:pPr>
              <a:lnSpc>
                <a:spcPct val="120000"/>
              </a:lnSpc>
            </a:pP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Alle verfolgen dieselbe Idee: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werden nicht selbst implementiert, es gibt Abstraktionen dafür</a:t>
            </a: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Unter der Haube werden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verwendet</a:t>
            </a: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Zuweisung von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an Schema erfolgt automatisch und nicht manuell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21" name="Rechteck 20">
            <a:extLst>
              <a:ext uri="{FF2B5EF4-FFF2-40B4-BE49-F238E27FC236}">
                <a16:creationId xmlns:a16="http://schemas.microsoft.com/office/drawing/2014/main" id="{BE590931-0869-E545-A709-D527764FE6A9}"/>
              </a:ext>
            </a:extLst>
          </p:cNvPr>
          <p:cNvSpPr/>
          <p:nvPr/>
        </p:nvSpPr>
        <p:spPr>
          <a:xfrm>
            <a:off x="476052" y="6173111"/>
            <a:ext cx="5934175" cy="509047"/>
          </a:xfrm>
          <a:prstGeom prst="rect">
            <a:avLst/>
          </a:prstGeom>
          <a:solidFill>
            <a:srgbClr val="57B9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>
                <a:solidFill>
                  <a:srgbClr val="025249"/>
                </a:solidFill>
              </a:rPr>
              <a:t>graphql</a:t>
            </a:r>
            <a:r>
              <a:rPr lang="de-DE" dirty="0">
                <a:solidFill>
                  <a:srgbClr val="025249"/>
                </a:solidFill>
              </a:rPr>
              <a:t>-java</a:t>
            </a:r>
          </a:p>
        </p:txBody>
      </p:sp>
      <p:sp>
        <p:nvSpPr>
          <p:cNvPr id="24" name="Abgerundetes Rechteck 23">
            <a:extLst>
              <a:ext uri="{FF2B5EF4-FFF2-40B4-BE49-F238E27FC236}">
                <a16:creationId xmlns:a16="http://schemas.microsoft.com/office/drawing/2014/main" id="{35AF3D03-8D44-6E43-9FED-480BD4CD8EDE}"/>
              </a:ext>
            </a:extLst>
          </p:cNvPr>
          <p:cNvSpPr/>
          <p:nvPr/>
        </p:nvSpPr>
        <p:spPr>
          <a:xfrm>
            <a:off x="5703477" y="6077658"/>
            <a:ext cx="587086" cy="190903"/>
          </a:xfrm>
          <a:prstGeom prst="roundRect">
            <a:avLst/>
          </a:prstGeom>
          <a:solidFill>
            <a:srgbClr val="41719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900" dirty="0">
                <a:solidFill>
                  <a:srgbClr val="D4EBE9"/>
                </a:solidFill>
              </a:rPr>
              <a:t>2015</a:t>
            </a:r>
          </a:p>
        </p:txBody>
      </p:sp>
    </p:spTree>
    <p:extLst>
      <p:ext uri="{BB962C8B-B14F-4D97-AF65-F5344CB8AC3E}">
        <p14:creationId xmlns:p14="http://schemas.microsoft.com/office/powerpoint/2010/main" val="262111833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0" y="4827931"/>
            <a:ext cx="9906000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60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Demo: </a:t>
            </a:r>
            <a:r>
              <a:rPr lang="de-DE" sz="60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GraphiQL</a:t>
            </a:r>
            <a:endParaRPr lang="de-DE" sz="105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sz="1600" cap="none" spc="100" dirty="0"/>
              <a:t>http://localhost:9000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E81EBB7C-05C8-0648-BCF1-9871337B9D1E}"/>
              </a:ext>
            </a:extLst>
          </p:cNvPr>
          <p:cNvSpPr/>
          <p:nvPr/>
        </p:nvSpPr>
        <p:spPr>
          <a:xfrm>
            <a:off x="6717471" y="5705094"/>
            <a:ext cx="2642070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1200" dirty="0">
                <a:solidFill>
                  <a:srgbClr val="41719C"/>
                </a:solidFill>
                <a:latin typeface="Helvetica Neue" panose="02000503000000020004" pitchFamily="2" charset="0"/>
              </a:rPr>
              <a:t>https://</a:t>
            </a:r>
            <a:r>
              <a:rPr lang="de-DE" sz="1200" dirty="0" err="1">
                <a:solidFill>
                  <a:srgbClr val="41719C"/>
                </a:solidFill>
                <a:latin typeface="Helvetica Neue" panose="02000503000000020004" pitchFamily="2" charset="0"/>
              </a:rPr>
              <a:t>github.com</a:t>
            </a:r>
            <a:r>
              <a:rPr lang="de-DE" sz="1200" dirty="0">
                <a:solidFill>
                  <a:srgbClr val="41719C"/>
                </a:solidFill>
                <a:latin typeface="Helvetica Neue" panose="02000503000000020004" pitchFamily="2" charset="0"/>
              </a:rPr>
              <a:t>/</a:t>
            </a:r>
            <a:r>
              <a:rPr lang="de-DE" sz="1200" dirty="0" err="1">
                <a:solidFill>
                  <a:srgbClr val="41719C"/>
                </a:solidFill>
                <a:latin typeface="Helvetica Neue" panose="02000503000000020004" pitchFamily="2" charset="0"/>
              </a:rPr>
              <a:t>graphql</a:t>
            </a:r>
            <a:r>
              <a:rPr lang="de-DE" sz="1200" dirty="0">
                <a:solidFill>
                  <a:srgbClr val="41719C"/>
                </a:solidFill>
                <a:latin typeface="Helvetica Neue" panose="02000503000000020004" pitchFamily="2" charset="0"/>
              </a:rPr>
              <a:t>/</a:t>
            </a:r>
            <a:r>
              <a:rPr lang="de-DE" sz="1200" dirty="0" err="1">
                <a:solidFill>
                  <a:srgbClr val="41719C"/>
                </a:solidFill>
                <a:latin typeface="Helvetica Neue" panose="02000503000000020004" pitchFamily="2" charset="0"/>
              </a:rPr>
              <a:t>graphiql</a:t>
            </a:r>
            <a:endParaRPr lang="de-DE" sz="1200" dirty="0">
              <a:solidFill>
                <a:srgbClr val="41719C"/>
              </a:solidFill>
              <a:latin typeface="Helvetica Neue" panose="02000503000000020004" pitchFamily="2" charset="0"/>
            </a:endParaRPr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80591970-9F12-CA41-A298-DE66E148076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32928"/>
          <a:stretch/>
        </p:blipFill>
        <p:spPr>
          <a:xfrm>
            <a:off x="2482526" y="574226"/>
            <a:ext cx="4940948" cy="3815123"/>
          </a:xfrm>
          <a:prstGeom prst="rect">
            <a:avLst/>
          </a:prstGeom>
          <a:ln w="6350" cap="rnd">
            <a:solidFill>
              <a:schemeClr val="bg1">
                <a:lumMod val="50000"/>
              </a:schemeClr>
            </a:solidFill>
          </a:ln>
          <a:effectLst>
            <a:outerShdw blurRad="76200" dist="95250" dir="10500000" sx="97000" sy="23000" kx="900000" algn="br" rotWithShape="0">
              <a:srgbClr val="000000">
                <a:alpha val="20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2194678447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Higher </a:t>
            </a:r>
            <a:r>
              <a:rPr lang="de-DE" dirty="0" err="1"/>
              <a:t>level</a:t>
            </a:r>
            <a:r>
              <a:rPr lang="de-DE" dirty="0"/>
              <a:t> Frameworks</a:t>
            </a:r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3CAEB307-38BB-144C-835E-E92F46EE43DB}"/>
              </a:ext>
            </a:extLst>
          </p:cNvPr>
          <p:cNvSpPr txBox="1"/>
          <p:nvPr/>
        </p:nvSpPr>
        <p:spPr>
          <a:xfrm>
            <a:off x="203200" y="1035487"/>
            <a:ext cx="9266264" cy="30902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Auf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-java aufbauend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000" b="1" dirty="0" err="1">
                <a:solidFill>
                  <a:srgbClr val="025249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graphql</a:t>
            </a:r>
            <a:r>
              <a:rPr lang="de-DE" sz="2000" b="1" dirty="0">
                <a:solidFill>
                  <a:srgbClr val="025249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-java-tools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ist nicht Spring/JEE-abhängig, aber es gibt Adapter dafür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18C3D87E-2BC3-F745-BA68-51EF86A7016F}"/>
              </a:ext>
            </a:extLst>
          </p:cNvPr>
          <p:cNvSpPr/>
          <p:nvPr/>
        </p:nvSpPr>
        <p:spPr>
          <a:xfrm>
            <a:off x="476052" y="6173111"/>
            <a:ext cx="5934175" cy="509047"/>
          </a:xfrm>
          <a:prstGeom prst="rect">
            <a:avLst/>
          </a:prstGeom>
          <a:solidFill>
            <a:srgbClr val="57B9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>
                <a:solidFill>
                  <a:srgbClr val="025249"/>
                </a:solidFill>
              </a:rPr>
              <a:t>graphql</a:t>
            </a:r>
            <a:r>
              <a:rPr lang="de-DE" dirty="0">
                <a:solidFill>
                  <a:srgbClr val="025249"/>
                </a:solidFill>
              </a:rPr>
              <a:t>-java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ADFA4EE0-7C11-CE46-B8EF-AF268C989FCC}"/>
              </a:ext>
            </a:extLst>
          </p:cNvPr>
          <p:cNvSpPr/>
          <p:nvPr/>
        </p:nvSpPr>
        <p:spPr>
          <a:xfrm>
            <a:off x="476053" y="5334124"/>
            <a:ext cx="1857082" cy="509047"/>
          </a:xfrm>
          <a:prstGeom prst="rect">
            <a:avLst/>
          </a:prstGeom>
          <a:solidFill>
            <a:srgbClr val="D6A08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>
                <a:solidFill>
                  <a:srgbClr val="025249"/>
                </a:solidFill>
              </a:rPr>
              <a:t>graphql</a:t>
            </a:r>
            <a:r>
              <a:rPr lang="de-DE" dirty="0">
                <a:solidFill>
                  <a:srgbClr val="025249"/>
                </a:solidFill>
              </a:rPr>
              <a:t>-java-tools</a:t>
            </a:r>
          </a:p>
        </p:txBody>
      </p:sp>
      <p:sp>
        <p:nvSpPr>
          <p:cNvPr id="6" name="Pfeil nach unten 5">
            <a:extLst>
              <a:ext uri="{FF2B5EF4-FFF2-40B4-BE49-F238E27FC236}">
                <a16:creationId xmlns:a16="http://schemas.microsoft.com/office/drawing/2014/main" id="{DF4C3EA2-39A8-2340-8223-92694B8781B9}"/>
              </a:ext>
            </a:extLst>
          </p:cNvPr>
          <p:cNvSpPr/>
          <p:nvPr/>
        </p:nvSpPr>
        <p:spPr>
          <a:xfrm>
            <a:off x="1404594" y="5839403"/>
            <a:ext cx="98983" cy="333708"/>
          </a:xfrm>
          <a:prstGeom prst="downArrow">
            <a:avLst/>
          </a:prstGeom>
          <a:solidFill>
            <a:srgbClr val="0252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08911627-D650-D041-A792-0A93B12A55EB}"/>
              </a:ext>
            </a:extLst>
          </p:cNvPr>
          <p:cNvSpPr/>
          <p:nvPr/>
        </p:nvSpPr>
        <p:spPr>
          <a:xfrm>
            <a:off x="476053" y="3664161"/>
            <a:ext cx="1857080" cy="509047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 dirty="0" err="1">
                <a:solidFill>
                  <a:srgbClr val="025249"/>
                </a:solidFill>
              </a:rPr>
              <a:t>graphql</a:t>
            </a:r>
            <a:r>
              <a:rPr lang="de-DE" sz="1600" dirty="0">
                <a:solidFill>
                  <a:srgbClr val="025249"/>
                </a:solidFill>
              </a:rPr>
              <a:t>-spring-boot</a:t>
            </a:r>
          </a:p>
        </p:txBody>
      </p:sp>
      <p:sp>
        <p:nvSpPr>
          <p:cNvPr id="14" name="Pfeil nach unten 13">
            <a:extLst>
              <a:ext uri="{FF2B5EF4-FFF2-40B4-BE49-F238E27FC236}">
                <a16:creationId xmlns:a16="http://schemas.microsoft.com/office/drawing/2014/main" id="{968F95E9-473A-B24E-B403-960F6FB89E41}"/>
              </a:ext>
            </a:extLst>
          </p:cNvPr>
          <p:cNvSpPr/>
          <p:nvPr/>
        </p:nvSpPr>
        <p:spPr>
          <a:xfrm>
            <a:off x="1413460" y="5000416"/>
            <a:ext cx="81249" cy="333708"/>
          </a:xfrm>
          <a:prstGeom prst="downArrow">
            <a:avLst/>
          </a:prstGeom>
          <a:solidFill>
            <a:srgbClr val="0252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6" name="Rechteck 25">
            <a:extLst>
              <a:ext uri="{FF2B5EF4-FFF2-40B4-BE49-F238E27FC236}">
                <a16:creationId xmlns:a16="http://schemas.microsoft.com/office/drawing/2014/main" id="{8054E649-A24F-144C-BE3A-80618DFB804C}"/>
              </a:ext>
            </a:extLst>
          </p:cNvPr>
          <p:cNvSpPr/>
          <p:nvPr/>
        </p:nvSpPr>
        <p:spPr>
          <a:xfrm>
            <a:off x="476052" y="4491369"/>
            <a:ext cx="1857080" cy="509047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 dirty="0" err="1">
                <a:solidFill>
                  <a:srgbClr val="025249"/>
                </a:solidFill>
              </a:rPr>
              <a:t>graphql</a:t>
            </a:r>
            <a:r>
              <a:rPr lang="de-DE" sz="1600" dirty="0">
                <a:solidFill>
                  <a:srgbClr val="025249"/>
                </a:solidFill>
              </a:rPr>
              <a:t>-java-</a:t>
            </a:r>
            <a:r>
              <a:rPr lang="de-DE" sz="1600" dirty="0" err="1">
                <a:solidFill>
                  <a:srgbClr val="025249"/>
                </a:solidFill>
              </a:rPr>
              <a:t>servlet</a:t>
            </a:r>
            <a:endParaRPr lang="de-DE" sz="1600" dirty="0">
              <a:solidFill>
                <a:srgbClr val="025249"/>
              </a:solidFill>
            </a:endParaRPr>
          </a:p>
        </p:txBody>
      </p:sp>
      <p:sp>
        <p:nvSpPr>
          <p:cNvPr id="27" name="Pfeil nach unten 26">
            <a:extLst>
              <a:ext uri="{FF2B5EF4-FFF2-40B4-BE49-F238E27FC236}">
                <a16:creationId xmlns:a16="http://schemas.microsoft.com/office/drawing/2014/main" id="{6AA9954E-3D02-1046-8E70-2B4677DE95ED}"/>
              </a:ext>
            </a:extLst>
          </p:cNvPr>
          <p:cNvSpPr/>
          <p:nvPr/>
        </p:nvSpPr>
        <p:spPr>
          <a:xfrm>
            <a:off x="1413460" y="4163948"/>
            <a:ext cx="81249" cy="333708"/>
          </a:xfrm>
          <a:prstGeom prst="downArrow">
            <a:avLst/>
          </a:prstGeom>
          <a:solidFill>
            <a:srgbClr val="0252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9" name="Abgerundetes Rechteck 28">
            <a:extLst>
              <a:ext uri="{FF2B5EF4-FFF2-40B4-BE49-F238E27FC236}">
                <a16:creationId xmlns:a16="http://schemas.microsoft.com/office/drawing/2014/main" id="{81EC787A-14B4-BC42-BA78-B09D575EAE32}"/>
              </a:ext>
            </a:extLst>
          </p:cNvPr>
          <p:cNvSpPr/>
          <p:nvPr/>
        </p:nvSpPr>
        <p:spPr>
          <a:xfrm>
            <a:off x="1646732" y="5206936"/>
            <a:ext cx="587086" cy="190903"/>
          </a:xfrm>
          <a:prstGeom prst="roundRect">
            <a:avLst/>
          </a:prstGeom>
          <a:solidFill>
            <a:srgbClr val="41719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900" dirty="0">
                <a:solidFill>
                  <a:srgbClr val="D4EBE9"/>
                </a:solidFill>
              </a:rPr>
              <a:t>2017</a:t>
            </a:r>
          </a:p>
        </p:txBody>
      </p:sp>
      <p:sp>
        <p:nvSpPr>
          <p:cNvPr id="21" name="Rechteck 20">
            <a:extLst>
              <a:ext uri="{FF2B5EF4-FFF2-40B4-BE49-F238E27FC236}">
                <a16:creationId xmlns:a16="http://schemas.microsoft.com/office/drawing/2014/main" id="{8172E07A-24A0-2846-88F1-33215DA9DCBB}"/>
              </a:ext>
            </a:extLst>
          </p:cNvPr>
          <p:cNvSpPr/>
          <p:nvPr/>
        </p:nvSpPr>
        <p:spPr>
          <a:xfrm>
            <a:off x="2709075" y="5143923"/>
            <a:ext cx="1726755" cy="25391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105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Erstes open-</a:t>
            </a:r>
            <a:r>
              <a:rPr lang="de-DE" sz="105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source</a:t>
            </a:r>
            <a:r>
              <a:rPr lang="de-DE" sz="105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Release</a:t>
            </a:r>
            <a:endParaRPr lang="de-DE" sz="1050" dirty="0"/>
          </a:p>
        </p:txBody>
      </p:sp>
      <p:cxnSp>
        <p:nvCxnSpPr>
          <p:cNvPr id="24" name="Gerade Verbindung 23">
            <a:extLst>
              <a:ext uri="{FF2B5EF4-FFF2-40B4-BE49-F238E27FC236}">
                <a16:creationId xmlns:a16="http://schemas.microsoft.com/office/drawing/2014/main" id="{79B0BA7D-6E31-A44D-BC53-848208525ECA}"/>
              </a:ext>
            </a:extLst>
          </p:cNvPr>
          <p:cNvCxnSpPr>
            <a:cxnSpLocks/>
          </p:cNvCxnSpPr>
          <p:nvPr/>
        </p:nvCxnSpPr>
        <p:spPr>
          <a:xfrm flipH="1">
            <a:off x="2242537" y="5265673"/>
            <a:ext cx="515031" cy="0"/>
          </a:xfrm>
          <a:prstGeom prst="line">
            <a:avLst/>
          </a:prstGeom>
          <a:ln w="6350"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Abgerundetes Rechteck 36">
            <a:extLst>
              <a:ext uri="{FF2B5EF4-FFF2-40B4-BE49-F238E27FC236}">
                <a16:creationId xmlns:a16="http://schemas.microsoft.com/office/drawing/2014/main" id="{23E640EB-4D77-2E4A-9A26-0C825154BC9C}"/>
              </a:ext>
            </a:extLst>
          </p:cNvPr>
          <p:cNvSpPr/>
          <p:nvPr/>
        </p:nvSpPr>
        <p:spPr>
          <a:xfrm>
            <a:off x="5703477" y="6077658"/>
            <a:ext cx="587086" cy="190903"/>
          </a:xfrm>
          <a:prstGeom prst="roundRect">
            <a:avLst/>
          </a:prstGeom>
          <a:solidFill>
            <a:srgbClr val="41719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900" dirty="0">
                <a:solidFill>
                  <a:srgbClr val="D4EBE9"/>
                </a:solidFill>
              </a:rPr>
              <a:t>2015</a:t>
            </a:r>
          </a:p>
        </p:txBody>
      </p:sp>
    </p:spTree>
    <p:extLst>
      <p:ext uri="{BB962C8B-B14F-4D97-AF65-F5344CB8AC3E}">
        <p14:creationId xmlns:p14="http://schemas.microsoft.com/office/powerpoint/2010/main" val="9714972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Higher </a:t>
            </a:r>
            <a:r>
              <a:rPr lang="de-DE" dirty="0" err="1"/>
              <a:t>level</a:t>
            </a:r>
            <a:r>
              <a:rPr lang="de-DE" dirty="0"/>
              <a:t> Frameworks</a:t>
            </a:r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3CAEB307-38BB-144C-835E-E92F46EE43DB}"/>
              </a:ext>
            </a:extLst>
          </p:cNvPr>
          <p:cNvSpPr txBox="1"/>
          <p:nvPr/>
        </p:nvSpPr>
        <p:spPr>
          <a:xfrm>
            <a:off x="203200" y="1035487"/>
            <a:ext cx="9266264" cy="38289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Auf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-java aufbauend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-java-tools ist nicht Spring/JEE-Abhängig, aber es gibt Adapter dafür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000" b="1" dirty="0" err="1">
                <a:solidFill>
                  <a:srgbClr val="025249"/>
                </a:solidFill>
                <a:latin typeface="Source Sans Pro SemiBold" panose="020B0503030403020204" pitchFamily="34" charset="0"/>
              </a:rPr>
              <a:t>Netflix</a:t>
            </a:r>
            <a:r>
              <a:rPr lang="de-DE" sz="2000" b="1" dirty="0">
                <a:solidFill>
                  <a:srgbClr val="025249"/>
                </a:solidFill>
                <a:latin typeface="Source Sans Pro SemiBold" panose="020B0503030403020204" pitchFamily="34" charset="0"/>
              </a:rPr>
              <a:t> DGS 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und </a:t>
            </a:r>
            <a:r>
              <a:rPr lang="de-DE" sz="2000" b="1" dirty="0">
                <a:solidFill>
                  <a:srgbClr val="025249"/>
                </a:solidFill>
                <a:latin typeface="Source Sans Pro SemiBold" panose="020B0503030403020204" pitchFamily="34" charset="0"/>
              </a:rPr>
              <a:t>spring-</a:t>
            </a:r>
            <a:r>
              <a:rPr lang="de-DE" sz="2000" b="1" dirty="0" err="1">
                <a:solidFill>
                  <a:srgbClr val="025249"/>
                </a:solidFill>
                <a:latin typeface="Source Sans Pro SemiBold" panose="020B0503030403020204" pitchFamily="34" charset="0"/>
              </a:rPr>
              <a:t>graphql</a:t>
            </a:r>
            <a:r>
              <a:rPr lang="de-DE" sz="2000" b="1" dirty="0">
                <a:solidFill>
                  <a:srgbClr val="025249"/>
                </a:solidFill>
                <a:latin typeface="Source Sans Pro SemiBold" panose="020B0503030403020204" pitchFamily="34" charset="0"/>
              </a:rPr>
              <a:t> 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sehen sehr ähnlich aus</a:t>
            </a: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Beide sind für Spring Boot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18C3D87E-2BC3-F745-BA68-51EF86A7016F}"/>
              </a:ext>
            </a:extLst>
          </p:cNvPr>
          <p:cNvSpPr/>
          <p:nvPr/>
        </p:nvSpPr>
        <p:spPr>
          <a:xfrm>
            <a:off x="476052" y="6173111"/>
            <a:ext cx="5934175" cy="509047"/>
          </a:xfrm>
          <a:prstGeom prst="rect">
            <a:avLst/>
          </a:prstGeom>
          <a:solidFill>
            <a:srgbClr val="57B9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>
                <a:solidFill>
                  <a:srgbClr val="025249"/>
                </a:solidFill>
              </a:rPr>
              <a:t>graphql</a:t>
            </a:r>
            <a:r>
              <a:rPr lang="de-DE" dirty="0">
                <a:solidFill>
                  <a:srgbClr val="025249"/>
                </a:solidFill>
              </a:rPr>
              <a:t>-java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ADFA4EE0-7C11-CE46-B8EF-AF268C989FCC}"/>
              </a:ext>
            </a:extLst>
          </p:cNvPr>
          <p:cNvSpPr/>
          <p:nvPr/>
        </p:nvSpPr>
        <p:spPr>
          <a:xfrm>
            <a:off x="476053" y="5334124"/>
            <a:ext cx="1857082" cy="509047"/>
          </a:xfrm>
          <a:prstGeom prst="rect">
            <a:avLst/>
          </a:prstGeom>
          <a:solidFill>
            <a:srgbClr val="D6A08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>
                <a:solidFill>
                  <a:srgbClr val="025249"/>
                </a:solidFill>
              </a:rPr>
              <a:t>graphql</a:t>
            </a:r>
            <a:r>
              <a:rPr lang="de-DE" dirty="0">
                <a:solidFill>
                  <a:srgbClr val="025249"/>
                </a:solidFill>
              </a:rPr>
              <a:t>-java-tools</a:t>
            </a:r>
          </a:p>
        </p:txBody>
      </p:sp>
      <p:sp>
        <p:nvSpPr>
          <p:cNvPr id="6" name="Pfeil nach unten 5">
            <a:extLst>
              <a:ext uri="{FF2B5EF4-FFF2-40B4-BE49-F238E27FC236}">
                <a16:creationId xmlns:a16="http://schemas.microsoft.com/office/drawing/2014/main" id="{DF4C3EA2-39A8-2340-8223-92694B8781B9}"/>
              </a:ext>
            </a:extLst>
          </p:cNvPr>
          <p:cNvSpPr/>
          <p:nvPr/>
        </p:nvSpPr>
        <p:spPr>
          <a:xfrm>
            <a:off x="1404594" y="5839403"/>
            <a:ext cx="98983" cy="333708"/>
          </a:xfrm>
          <a:prstGeom prst="downArrow">
            <a:avLst/>
          </a:prstGeom>
          <a:solidFill>
            <a:srgbClr val="0252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A949827E-13EE-F74A-B625-439B787787FC}"/>
              </a:ext>
            </a:extLst>
          </p:cNvPr>
          <p:cNvSpPr/>
          <p:nvPr/>
        </p:nvSpPr>
        <p:spPr>
          <a:xfrm>
            <a:off x="2514597" y="5330356"/>
            <a:ext cx="1857083" cy="509047"/>
          </a:xfrm>
          <a:prstGeom prst="rect">
            <a:avLst/>
          </a:prstGeom>
          <a:solidFill>
            <a:srgbClr val="D6A08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>
                <a:solidFill>
                  <a:srgbClr val="025249"/>
                </a:solidFill>
              </a:rPr>
              <a:t>netflix-dgs</a:t>
            </a:r>
            <a:endParaRPr lang="de-DE" dirty="0">
              <a:solidFill>
                <a:srgbClr val="025249"/>
              </a:solidFill>
            </a:endParaRP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CE7E1DDB-4BE8-8B4C-BB21-970406D1F662}"/>
              </a:ext>
            </a:extLst>
          </p:cNvPr>
          <p:cNvSpPr/>
          <p:nvPr/>
        </p:nvSpPr>
        <p:spPr>
          <a:xfrm>
            <a:off x="4553145" y="5334123"/>
            <a:ext cx="1857082" cy="509047"/>
          </a:xfrm>
          <a:prstGeom prst="rect">
            <a:avLst/>
          </a:prstGeom>
          <a:solidFill>
            <a:srgbClr val="D6A08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>
                <a:solidFill>
                  <a:srgbClr val="025249"/>
                </a:solidFill>
              </a:rPr>
              <a:t>spring-</a:t>
            </a:r>
            <a:r>
              <a:rPr lang="de-DE" dirty="0" err="1">
                <a:solidFill>
                  <a:srgbClr val="025249"/>
                </a:solidFill>
              </a:rPr>
              <a:t>graphql</a:t>
            </a:r>
            <a:endParaRPr lang="de-DE" dirty="0">
              <a:solidFill>
                <a:srgbClr val="025249"/>
              </a:solidFill>
            </a:endParaRPr>
          </a:p>
        </p:txBody>
      </p:sp>
      <p:sp>
        <p:nvSpPr>
          <p:cNvPr id="10" name="Pfeil nach unten 9">
            <a:extLst>
              <a:ext uri="{FF2B5EF4-FFF2-40B4-BE49-F238E27FC236}">
                <a16:creationId xmlns:a16="http://schemas.microsoft.com/office/drawing/2014/main" id="{913AA472-7BEC-6947-8521-7866468778AE}"/>
              </a:ext>
            </a:extLst>
          </p:cNvPr>
          <p:cNvSpPr/>
          <p:nvPr/>
        </p:nvSpPr>
        <p:spPr>
          <a:xfrm>
            <a:off x="3443138" y="5839403"/>
            <a:ext cx="98983" cy="333708"/>
          </a:xfrm>
          <a:prstGeom prst="downArrow">
            <a:avLst/>
          </a:prstGeom>
          <a:solidFill>
            <a:srgbClr val="0252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1" name="Pfeil nach unten 10">
            <a:extLst>
              <a:ext uri="{FF2B5EF4-FFF2-40B4-BE49-F238E27FC236}">
                <a16:creationId xmlns:a16="http://schemas.microsoft.com/office/drawing/2014/main" id="{54784506-C88A-7342-B0F6-997AB179B30F}"/>
              </a:ext>
            </a:extLst>
          </p:cNvPr>
          <p:cNvSpPr/>
          <p:nvPr/>
        </p:nvSpPr>
        <p:spPr>
          <a:xfrm>
            <a:off x="5484830" y="5839403"/>
            <a:ext cx="98983" cy="333708"/>
          </a:xfrm>
          <a:prstGeom prst="downArrow">
            <a:avLst/>
          </a:prstGeom>
          <a:solidFill>
            <a:srgbClr val="0252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08911627-D650-D041-A792-0A93B12A55EB}"/>
              </a:ext>
            </a:extLst>
          </p:cNvPr>
          <p:cNvSpPr/>
          <p:nvPr/>
        </p:nvSpPr>
        <p:spPr>
          <a:xfrm>
            <a:off x="476053" y="3664161"/>
            <a:ext cx="1857080" cy="509047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 dirty="0" err="1">
                <a:solidFill>
                  <a:srgbClr val="025249"/>
                </a:solidFill>
              </a:rPr>
              <a:t>graphql</a:t>
            </a:r>
            <a:r>
              <a:rPr lang="de-DE" sz="1600" dirty="0">
                <a:solidFill>
                  <a:srgbClr val="025249"/>
                </a:solidFill>
              </a:rPr>
              <a:t>-spring-boot</a:t>
            </a:r>
          </a:p>
        </p:txBody>
      </p:sp>
      <p:sp>
        <p:nvSpPr>
          <p:cNvPr id="14" name="Pfeil nach unten 13">
            <a:extLst>
              <a:ext uri="{FF2B5EF4-FFF2-40B4-BE49-F238E27FC236}">
                <a16:creationId xmlns:a16="http://schemas.microsoft.com/office/drawing/2014/main" id="{968F95E9-473A-B24E-B403-960F6FB89E41}"/>
              </a:ext>
            </a:extLst>
          </p:cNvPr>
          <p:cNvSpPr/>
          <p:nvPr/>
        </p:nvSpPr>
        <p:spPr>
          <a:xfrm>
            <a:off x="1413460" y="5000416"/>
            <a:ext cx="81249" cy="333708"/>
          </a:xfrm>
          <a:prstGeom prst="downArrow">
            <a:avLst/>
          </a:prstGeom>
          <a:solidFill>
            <a:srgbClr val="0252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" name="Abgerundetes Rechteck 8">
            <a:extLst>
              <a:ext uri="{FF2B5EF4-FFF2-40B4-BE49-F238E27FC236}">
                <a16:creationId xmlns:a16="http://schemas.microsoft.com/office/drawing/2014/main" id="{CAFD3F82-D7D7-C641-82EF-484E08CEB7C5}"/>
              </a:ext>
            </a:extLst>
          </p:cNvPr>
          <p:cNvSpPr/>
          <p:nvPr/>
        </p:nvSpPr>
        <p:spPr>
          <a:xfrm>
            <a:off x="5740750" y="5206936"/>
            <a:ext cx="587086" cy="190903"/>
          </a:xfrm>
          <a:prstGeom prst="roundRect">
            <a:avLst/>
          </a:prstGeom>
          <a:solidFill>
            <a:srgbClr val="41719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900" dirty="0">
                <a:solidFill>
                  <a:srgbClr val="D4EBE9"/>
                </a:solidFill>
              </a:rPr>
              <a:t>7/2021</a:t>
            </a:r>
          </a:p>
        </p:txBody>
      </p:sp>
      <p:sp>
        <p:nvSpPr>
          <p:cNvPr id="22" name="Rechteck 21">
            <a:extLst>
              <a:ext uri="{FF2B5EF4-FFF2-40B4-BE49-F238E27FC236}">
                <a16:creationId xmlns:a16="http://schemas.microsoft.com/office/drawing/2014/main" id="{52A435CB-31C0-A742-9EDD-0A66399A163F}"/>
              </a:ext>
            </a:extLst>
          </p:cNvPr>
          <p:cNvSpPr/>
          <p:nvPr/>
        </p:nvSpPr>
        <p:spPr>
          <a:xfrm>
            <a:off x="6842729" y="5143929"/>
            <a:ext cx="1726755" cy="25391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105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Erstes open-</a:t>
            </a:r>
            <a:r>
              <a:rPr lang="de-DE" sz="105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source</a:t>
            </a:r>
            <a:r>
              <a:rPr lang="de-DE" sz="105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Release</a:t>
            </a:r>
            <a:endParaRPr lang="de-DE" sz="1050" dirty="0"/>
          </a:p>
        </p:txBody>
      </p:sp>
      <p:cxnSp>
        <p:nvCxnSpPr>
          <p:cNvPr id="25" name="Gerade Verbindung 24">
            <a:extLst>
              <a:ext uri="{FF2B5EF4-FFF2-40B4-BE49-F238E27FC236}">
                <a16:creationId xmlns:a16="http://schemas.microsoft.com/office/drawing/2014/main" id="{1F7CE2DA-3726-8543-BB72-49FD2E5E0589}"/>
              </a:ext>
            </a:extLst>
          </p:cNvPr>
          <p:cNvCxnSpPr>
            <a:cxnSpLocks/>
          </p:cNvCxnSpPr>
          <p:nvPr/>
        </p:nvCxnSpPr>
        <p:spPr>
          <a:xfrm flipH="1">
            <a:off x="6376191" y="5265679"/>
            <a:ext cx="515031" cy="0"/>
          </a:xfrm>
          <a:prstGeom prst="line">
            <a:avLst/>
          </a:prstGeom>
          <a:ln w="6350"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Rechteck 25">
            <a:extLst>
              <a:ext uri="{FF2B5EF4-FFF2-40B4-BE49-F238E27FC236}">
                <a16:creationId xmlns:a16="http://schemas.microsoft.com/office/drawing/2014/main" id="{8054E649-A24F-144C-BE3A-80618DFB804C}"/>
              </a:ext>
            </a:extLst>
          </p:cNvPr>
          <p:cNvSpPr/>
          <p:nvPr/>
        </p:nvSpPr>
        <p:spPr>
          <a:xfrm>
            <a:off x="476052" y="4491369"/>
            <a:ext cx="1857080" cy="509047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 dirty="0" err="1">
                <a:solidFill>
                  <a:srgbClr val="025249"/>
                </a:solidFill>
              </a:rPr>
              <a:t>graphql</a:t>
            </a:r>
            <a:r>
              <a:rPr lang="de-DE" sz="1600" dirty="0">
                <a:solidFill>
                  <a:srgbClr val="025249"/>
                </a:solidFill>
              </a:rPr>
              <a:t>-java-</a:t>
            </a:r>
            <a:r>
              <a:rPr lang="de-DE" sz="1600" dirty="0" err="1">
                <a:solidFill>
                  <a:srgbClr val="025249"/>
                </a:solidFill>
              </a:rPr>
              <a:t>servlet</a:t>
            </a:r>
            <a:endParaRPr lang="de-DE" sz="1600" dirty="0">
              <a:solidFill>
                <a:srgbClr val="025249"/>
              </a:solidFill>
            </a:endParaRPr>
          </a:p>
        </p:txBody>
      </p:sp>
      <p:sp>
        <p:nvSpPr>
          <p:cNvPr id="27" name="Pfeil nach unten 26">
            <a:extLst>
              <a:ext uri="{FF2B5EF4-FFF2-40B4-BE49-F238E27FC236}">
                <a16:creationId xmlns:a16="http://schemas.microsoft.com/office/drawing/2014/main" id="{6AA9954E-3D02-1046-8E70-2B4677DE95ED}"/>
              </a:ext>
            </a:extLst>
          </p:cNvPr>
          <p:cNvSpPr/>
          <p:nvPr/>
        </p:nvSpPr>
        <p:spPr>
          <a:xfrm>
            <a:off x="1413460" y="4163948"/>
            <a:ext cx="81249" cy="333708"/>
          </a:xfrm>
          <a:prstGeom prst="downArrow">
            <a:avLst/>
          </a:prstGeom>
          <a:solidFill>
            <a:srgbClr val="0252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8" name="Abgerundetes Rechteck 27">
            <a:extLst>
              <a:ext uri="{FF2B5EF4-FFF2-40B4-BE49-F238E27FC236}">
                <a16:creationId xmlns:a16="http://schemas.microsoft.com/office/drawing/2014/main" id="{7B4BCFBD-9E78-9446-AC75-97D24BFF54A0}"/>
              </a:ext>
            </a:extLst>
          </p:cNvPr>
          <p:cNvSpPr/>
          <p:nvPr/>
        </p:nvSpPr>
        <p:spPr>
          <a:xfrm>
            <a:off x="3643547" y="5206936"/>
            <a:ext cx="587086" cy="190903"/>
          </a:xfrm>
          <a:prstGeom prst="roundRect">
            <a:avLst/>
          </a:prstGeom>
          <a:solidFill>
            <a:srgbClr val="41719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900" dirty="0">
                <a:solidFill>
                  <a:srgbClr val="D4EBE9"/>
                </a:solidFill>
              </a:rPr>
              <a:t>2/2021</a:t>
            </a:r>
          </a:p>
        </p:txBody>
      </p:sp>
      <p:sp>
        <p:nvSpPr>
          <p:cNvPr id="29" name="Abgerundetes Rechteck 28">
            <a:extLst>
              <a:ext uri="{FF2B5EF4-FFF2-40B4-BE49-F238E27FC236}">
                <a16:creationId xmlns:a16="http://schemas.microsoft.com/office/drawing/2014/main" id="{81EC787A-14B4-BC42-BA78-B09D575EAE32}"/>
              </a:ext>
            </a:extLst>
          </p:cNvPr>
          <p:cNvSpPr/>
          <p:nvPr/>
        </p:nvSpPr>
        <p:spPr>
          <a:xfrm>
            <a:off x="1646732" y="5206936"/>
            <a:ext cx="587086" cy="190903"/>
          </a:xfrm>
          <a:prstGeom prst="roundRect">
            <a:avLst/>
          </a:prstGeom>
          <a:solidFill>
            <a:srgbClr val="41719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900" dirty="0">
                <a:solidFill>
                  <a:srgbClr val="D4EBE9"/>
                </a:solidFill>
              </a:rPr>
              <a:t>2017</a:t>
            </a:r>
          </a:p>
        </p:txBody>
      </p:sp>
      <p:sp>
        <p:nvSpPr>
          <p:cNvPr id="30" name="Abgerundetes Rechteck 29">
            <a:extLst>
              <a:ext uri="{FF2B5EF4-FFF2-40B4-BE49-F238E27FC236}">
                <a16:creationId xmlns:a16="http://schemas.microsoft.com/office/drawing/2014/main" id="{49CE15CC-2C4D-CB47-A1AC-726A73F95F07}"/>
              </a:ext>
            </a:extLst>
          </p:cNvPr>
          <p:cNvSpPr/>
          <p:nvPr/>
        </p:nvSpPr>
        <p:spPr>
          <a:xfrm>
            <a:off x="5703477" y="6077658"/>
            <a:ext cx="587086" cy="190903"/>
          </a:xfrm>
          <a:prstGeom prst="roundRect">
            <a:avLst/>
          </a:prstGeom>
          <a:solidFill>
            <a:srgbClr val="41719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900" dirty="0">
                <a:solidFill>
                  <a:srgbClr val="D4EBE9"/>
                </a:solidFill>
              </a:rPr>
              <a:t>2015</a:t>
            </a:r>
          </a:p>
        </p:txBody>
      </p:sp>
    </p:spTree>
    <p:extLst>
      <p:ext uri="{BB962C8B-B14F-4D97-AF65-F5344CB8AC3E}">
        <p14:creationId xmlns:p14="http://schemas.microsoft.com/office/powerpoint/2010/main" val="3859389425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-java-tools</a:t>
            </a:r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3CAEB307-38BB-144C-835E-E92F46EE43DB}"/>
              </a:ext>
            </a:extLst>
          </p:cNvPr>
          <p:cNvSpPr txBox="1"/>
          <p:nvPr/>
        </p:nvSpPr>
        <p:spPr>
          <a:xfrm>
            <a:off x="203200" y="1035487"/>
            <a:ext cx="6767922" cy="36073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graphql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-java-tools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  <a:hlinkClick r:id="rId2"/>
              </a:rPr>
              <a:t>https://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  <a:hlinkClick r:id="rId2"/>
              </a:rPr>
              <a:t>github.com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  <a:hlinkClick r:id="rId2"/>
              </a:rPr>
              <a:t>/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  <a:hlinkClick r:id="rId2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  <a:hlinkClick r:id="rId2"/>
              </a:rPr>
              <a:t>-java-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  <a:hlinkClick r:id="rId2"/>
              </a:rPr>
              <a:t>kickstart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  <a:hlinkClick r:id="rId2"/>
              </a:rPr>
              <a:t>/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  <a:hlinkClick r:id="rId2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  <a:hlinkClick r:id="rId2"/>
              </a:rPr>
              <a:t>-java-tools 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werden als POJOs implementiert</a:t>
            </a:r>
            <a:b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Entspricht gewohntem Programmiermodell aus anderen Technologien (z.B. JPA)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A18DAB3-1F03-C641-824F-27A80E6F6B5D}"/>
              </a:ext>
            </a:extLst>
          </p:cNvPr>
          <p:cNvSpPr/>
          <p:nvPr/>
        </p:nvSpPr>
        <p:spPr>
          <a:xfrm>
            <a:off x="7169083" y="2059757"/>
            <a:ext cx="2262433" cy="509047"/>
          </a:xfrm>
          <a:prstGeom prst="rect">
            <a:avLst/>
          </a:prstGeom>
          <a:solidFill>
            <a:srgbClr val="57B9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>
                <a:solidFill>
                  <a:srgbClr val="025249"/>
                </a:solidFill>
              </a:rPr>
              <a:t>graphql</a:t>
            </a:r>
            <a:r>
              <a:rPr lang="de-DE" dirty="0">
                <a:solidFill>
                  <a:srgbClr val="025249"/>
                </a:solidFill>
              </a:rPr>
              <a:t>-java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B2112FB7-42E8-6948-A139-B91AE3A5E79B}"/>
              </a:ext>
            </a:extLst>
          </p:cNvPr>
          <p:cNvSpPr/>
          <p:nvPr/>
        </p:nvSpPr>
        <p:spPr>
          <a:xfrm>
            <a:off x="7169083" y="1220770"/>
            <a:ext cx="2262433" cy="509047"/>
          </a:xfrm>
          <a:prstGeom prst="rect">
            <a:avLst/>
          </a:prstGeom>
          <a:solidFill>
            <a:srgbClr val="D6A08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>
                <a:solidFill>
                  <a:srgbClr val="025249"/>
                </a:solidFill>
              </a:rPr>
              <a:t>graphql</a:t>
            </a:r>
            <a:r>
              <a:rPr lang="de-DE" dirty="0">
                <a:solidFill>
                  <a:srgbClr val="025249"/>
                </a:solidFill>
              </a:rPr>
              <a:t>-java-tools</a:t>
            </a:r>
          </a:p>
        </p:txBody>
      </p:sp>
      <p:sp>
        <p:nvSpPr>
          <p:cNvPr id="6" name="Pfeil nach unten 5">
            <a:extLst>
              <a:ext uri="{FF2B5EF4-FFF2-40B4-BE49-F238E27FC236}">
                <a16:creationId xmlns:a16="http://schemas.microsoft.com/office/drawing/2014/main" id="{5C299E00-1C79-9F45-ADE5-FDB168629359}"/>
              </a:ext>
            </a:extLst>
          </p:cNvPr>
          <p:cNvSpPr/>
          <p:nvPr/>
        </p:nvSpPr>
        <p:spPr>
          <a:xfrm>
            <a:off x="8300299" y="1726049"/>
            <a:ext cx="98983" cy="333708"/>
          </a:xfrm>
          <a:prstGeom prst="downArrow">
            <a:avLst/>
          </a:prstGeom>
          <a:solidFill>
            <a:srgbClr val="0252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12359036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-java-tools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FF7428E8-D9D0-BE48-A8F3-BB5E4901C471}"/>
              </a:ext>
            </a:extLst>
          </p:cNvPr>
          <p:cNvSpPr txBox="1"/>
          <p:nvPr/>
        </p:nvSpPr>
        <p:spPr>
          <a:xfrm>
            <a:off x="203200" y="1026060"/>
            <a:ext cx="9286488" cy="11864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Resolver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 mit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graphql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-java-tools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Beispiel: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für ein Root-Field</a:t>
            </a:r>
          </a:p>
          <a:p>
            <a:pPr>
              <a:lnSpc>
                <a:spcPct val="120000"/>
              </a:lnSpc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A12D3F94-2E12-DD4B-BB71-3B39D628D63D}"/>
              </a:ext>
            </a:extLst>
          </p:cNvPr>
          <p:cNvSpPr/>
          <p:nvPr/>
        </p:nvSpPr>
        <p:spPr>
          <a:xfrm>
            <a:off x="587829" y="2902048"/>
            <a:ext cx="8901859" cy="203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BeerQueryResolver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implements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GraphQLQueryResolver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endParaRPr lang="de-DE" sz="1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Beer </a:t>
            </a:r>
            <a:r>
              <a:rPr lang="de-DE" sz="140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(String </a:t>
            </a:r>
            <a:r>
              <a:rPr lang="de-DE" sz="1400" b="1" dirty="0" err="1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beerId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beerRepository.getBeerById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449165591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-java-tools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FF7428E8-D9D0-BE48-A8F3-BB5E4901C471}"/>
              </a:ext>
            </a:extLst>
          </p:cNvPr>
          <p:cNvSpPr txBox="1"/>
          <p:nvPr/>
        </p:nvSpPr>
        <p:spPr>
          <a:xfrm>
            <a:off x="203200" y="1026060"/>
            <a:ext cx="9286488" cy="18421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Resolver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 mit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graphql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-java-tools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Beispiel: Mutation und Input Typen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Komplexe Argumente (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Input Typen) werden als POJO-Instanzen der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-Methode übergeben</a:t>
            </a:r>
          </a:p>
          <a:p>
            <a:pPr>
              <a:lnSpc>
                <a:spcPct val="120000"/>
              </a:lnSpc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A12D3F94-2E12-DD4B-BB71-3B39D628D63D}"/>
              </a:ext>
            </a:extLst>
          </p:cNvPr>
          <p:cNvSpPr/>
          <p:nvPr/>
        </p:nvSpPr>
        <p:spPr>
          <a:xfrm>
            <a:off x="587829" y="2759862"/>
            <a:ext cx="8901859" cy="31085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AddRatingInput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private String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private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stars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...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BeerAdvisorMutationResolver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implements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GraphQLMutationResolver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Rating </a:t>
            </a:r>
            <a:r>
              <a:rPr lang="de-DE" sz="140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addRating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AddRatingInput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b="1" dirty="0" err="1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input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ratingService.createRating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input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b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03593537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-java-tools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FF7428E8-D9D0-BE48-A8F3-BB5E4901C471}"/>
              </a:ext>
            </a:extLst>
          </p:cNvPr>
          <p:cNvSpPr txBox="1"/>
          <p:nvPr/>
        </p:nvSpPr>
        <p:spPr>
          <a:xfrm>
            <a:off x="203200" y="1026060"/>
            <a:ext cx="9286488" cy="15097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Resolver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 mit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graphql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-java-tools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Beispiel: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für Felder, die nicht auf Root-Typen definiert sind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Das Eltern-Element (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getSource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in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-java) wird als Methoden-Parameter übergeben</a:t>
            </a:r>
          </a:p>
          <a:p>
            <a:pPr>
              <a:lnSpc>
                <a:spcPct val="120000"/>
              </a:lnSpc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A12D3F94-2E12-DD4B-BB71-3B39D628D63D}"/>
              </a:ext>
            </a:extLst>
          </p:cNvPr>
          <p:cNvSpPr/>
          <p:nvPr/>
        </p:nvSpPr>
        <p:spPr>
          <a:xfrm>
            <a:off x="587829" y="2370203"/>
            <a:ext cx="8901859" cy="18158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BeerResolver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implements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GraphQLResolver</a:t>
            </a:r>
            <a:r>
              <a:rPr lang="de-DE" sz="140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&lt;Beer&gt;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List&lt;</a:t>
            </a:r>
            <a:r>
              <a:rPr lang="de-DE" sz="14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Shop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 </a:t>
            </a:r>
            <a:r>
              <a:rPr lang="de-DE" sz="140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getShops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 </a:t>
            </a:r>
            <a:r>
              <a:rPr lang="de-DE" sz="1400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parent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shopRepository.findShopsSellingBeer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parent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.getId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b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221034365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-java-tools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FF7428E8-D9D0-BE48-A8F3-BB5E4901C471}"/>
              </a:ext>
            </a:extLst>
          </p:cNvPr>
          <p:cNvSpPr txBox="1"/>
          <p:nvPr/>
        </p:nvSpPr>
        <p:spPr>
          <a:xfrm>
            <a:off x="203200" y="1026060"/>
            <a:ext cx="9286488" cy="21745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Bonus: Validierung beim Start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-java-tools überprüft die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beim Start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Wenn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fehlen oder fehlerhaft implementiert sind, wird ein Fehler geworfen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Es gibt also erhöhte Sicherheit, dass die Anwendung auch funktioniert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AE6031B5-88FA-6142-A971-95DB7187C5A9}"/>
              </a:ext>
            </a:extLst>
          </p:cNvPr>
          <p:cNvSpPr txBox="1"/>
          <p:nvPr/>
        </p:nvSpPr>
        <p:spPr>
          <a:xfrm>
            <a:off x="220717" y="3200630"/>
            <a:ext cx="9482083" cy="212365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2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Caused</a:t>
            </a:r>
            <a:r>
              <a:rPr lang="de-DE" sz="12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2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by</a:t>
            </a:r>
            <a:r>
              <a:rPr lang="de-DE" sz="12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2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graphql.kickstart.tools.resolver.FieldResolverError</a:t>
            </a:r>
            <a:r>
              <a:rPr lang="de-DE" sz="12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2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No</a:t>
            </a:r>
            <a:r>
              <a:rPr lang="de-DE" sz="12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2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method</a:t>
            </a:r>
            <a:r>
              <a:rPr lang="de-DE" sz="12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2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or</a:t>
            </a:r>
            <a:r>
              <a:rPr lang="de-DE" sz="12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2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field</a:t>
            </a:r>
            <a:r>
              <a:rPr lang="de-DE" sz="12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2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found</a:t>
            </a:r>
            <a:r>
              <a:rPr lang="de-DE" sz="12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2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as</a:t>
            </a:r>
            <a:r>
              <a:rPr lang="de-DE" sz="12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2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defined</a:t>
            </a:r>
            <a:r>
              <a:rPr lang="de-DE" sz="12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r>
              <a:rPr lang="de-DE" sz="12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in </a:t>
            </a:r>
            <a:r>
              <a:rPr lang="de-DE" sz="12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schema</a:t>
            </a:r>
            <a:r>
              <a:rPr lang="de-DE" sz="12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&lt;</a:t>
            </a:r>
            <a:r>
              <a:rPr lang="de-DE" sz="12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unknown</a:t>
            </a:r>
            <a:r>
              <a:rPr lang="de-DE" sz="12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&gt;:136 </a:t>
            </a:r>
            <a:r>
              <a:rPr lang="de-DE" sz="12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with</a:t>
            </a:r>
            <a:r>
              <a:rPr lang="de-DE" sz="12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2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any</a:t>
            </a:r>
            <a:r>
              <a:rPr lang="de-DE" sz="12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2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of</a:t>
            </a:r>
            <a:r>
              <a:rPr lang="de-DE" sz="12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2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the</a:t>
            </a:r>
            <a:r>
              <a:rPr lang="de-DE" sz="12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2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following</a:t>
            </a:r>
            <a:r>
              <a:rPr lang="de-DE" sz="12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2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signatures</a:t>
            </a:r>
            <a:r>
              <a:rPr lang="de-DE" sz="12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r>
              <a:rPr lang="de-DE" sz="12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in </a:t>
            </a:r>
            <a:r>
              <a:rPr lang="de-DE" sz="12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priority</a:t>
            </a:r>
            <a:r>
              <a:rPr lang="de-DE" sz="12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2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order</a:t>
            </a:r>
            <a:r>
              <a:rPr lang="de-DE" sz="12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</a:t>
            </a:r>
          </a:p>
          <a:p>
            <a:endParaRPr lang="de-DE" sz="1200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2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nh.graphql.beeradvisor.graphql.resolver.BeerResolver.shops</a:t>
            </a:r>
            <a:r>
              <a:rPr lang="de-DE" sz="12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2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nh.graphql.beeradvisor.domain.Beer</a:t>
            </a:r>
            <a:r>
              <a:rPr lang="de-DE" sz="12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</a:t>
            </a:r>
          </a:p>
          <a:p>
            <a:r>
              <a:rPr lang="de-DE" sz="12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nh.graphql.beeradvisor.graphql.resolver.BeerResolver.getShops</a:t>
            </a:r>
            <a:r>
              <a:rPr lang="de-DE" sz="12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2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nh.graphql.beeradvisor.domain.Beer</a:t>
            </a:r>
            <a:r>
              <a:rPr lang="de-DE" sz="12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</a:t>
            </a:r>
          </a:p>
          <a:p>
            <a:r>
              <a:rPr lang="de-DE" sz="12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nh.graphql.beeradvisor.graphql.resolver.BeerResolver.shops</a:t>
            </a:r>
            <a:endParaRPr lang="de-DE" sz="1200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2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nh.graphql.beeradvisor.domain.Beer.shops</a:t>
            </a:r>
            <a:r>
              <a:rPr lang="de-DE" sz="12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()</a:t>
            </a:r>
          </a:p>
          <a:p>
            <a:r>
              <a:rPr lang="de-DE" sz="12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nh.graphql.beeradvisor.domain.Beer.getShops</a:t>
            </a:r>
            <a:r>
              <a:rPr lang="de-DE" sz="12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()</a:t>
            </a:r>
          </a:p>
          <a:p>
            <a:r>
              <a:rPr lang="de-DE" sz="12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nh.graphql.beeradvisor.domain.Beer.shops</a:t>
            </a:r>
            <a:endParaRPr lang="de-DE" sz="1200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2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	at graphql.kickstart.tools.resolver.FieldResolverScanner.missingFieldResolver(...)</a:t>
            </a:r>
          </a:p>
        </p:txBody>
      </p:sp>
    </p:spTree>
    <p:extLst>
      <p:ext uri="{BB962C8B-B14F-4D97-AF65-F5344CB8AC3E}">
        <p14:creationId xmlns:p14="http://schemas.microsoft.com/office/powerpoint/2010/main" val="3479645358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spring-</a:t>
            </a:r>
            <a:r>
              <a:rPr lang="de-DE" dirty="0" err="1"/>
              <a:t>graphql</a:t>
            </a:r>
            <a:endParaRPr lang="de-DE" dirty="0"/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3CAEB307-38BB-144C-835E-E92F46EE43DB}"/>
              </a:ext>
            </a:extLst>
          </p:cNvPr>
          <p:cNvSpPr txBox="1"/>
          <p:nvPr/>
        </p:nvSpPr>
        <p:spPr>
          <a:xfrm>
            <a:off x="203200" y="1035487"/>
            <a:ext cx="7569200" cy="6931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spring-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graphql</a:t>
            </a:r>
            <a:endParaRPr lang="de-DE" sz="2400" b="1" dirty="0">
              <a:solidFill>
                <a:srgbClr val="EF7D1D"/>
              </a:solidFill>
              <a:latin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  <a:hlinkClick r:id="rId2"/>
              </a:rPr>
              <a:t>https://docs.spring.io/spring-graphql/docs/current-SNAPSHOT/reference/html/</a:t>
            </a: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“Offizielle" Spring Lösung für GraphQL</a:t>
            </a: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Verbindet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-java mit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with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Spring Boot (Konzepten)</a:t>
            </a: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Stellt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Endpunkt über Spring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WebMVC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oder Spring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WebFlux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zur Verfügung</a:t>
            </a: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Support für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Subscriptions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über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WebSockets</a:t>
            </a: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Alle Spring-Features in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-Schicht wie gewohnt nutzbar </a:t>
            </a: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Noch im Beta-Status (aktuell M3), erste Version erst im Juli veröffentlicht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A86D4DB3-8290-D64D-B866-2A0BA2007181}"/>
              </a:ext>
            </a:extLst>
          </p:cNvPr>
          <p:cNvSpPr/>
          <p:nvPr/>
        </p:nvSpPr>
        <p:spPr>
          <a:xfrm>
            <a:off x="7169083" y="2059757"/>
            <a:ext cx="2262433" cy="509047"/>
          </a:xfrm>
          <a:prstGeom prst="rect">
            <a:avLst/>
          </a:prstGeom>
          <a:solidFill>
            <a:srgbClr val="57B9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>
                <a:solidFill>
                  <a:srgbClr val="025249"/>
                </a:solidFill>
              </a:rPr>
              <a:t>graphql</a:t>
            </a:r>
            <a:r>
              <a:rPr lang="de-DE" dirty="0">
                <a:solidFill>
                  <a:srgbClr val="025249"/>
                </a:solidFill>
              </a:rPr>
              <a:t>-java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B7CAE57D-2DD9-9148-9FB0-85FB23B98DBD}"/>
              </a:ext>
            </a:extLst>
          </p:cNvPr>
          <p:cNvSpPr/>
          <p:nvPr/>
        </p:nvSpPr>
        <p:spPr>
          <a:xfrm>
            <a:off x="7169083" y="1220770"/>
            <a:ext cx="2262433" cy="509047"/>
          </a:xfrm>
          <a:prstGeom prst="rect">
            <a:avLst/>
          </a:prstGeom>
          <a:solidFill>
            <a:srgbClr val="D6A08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>
                <a:solidFill>
                  <a:srgbClr val="025249"/>
                </a:solidFill>
              </a:rPr>
              <a:t>spring-</a:t>
            </a:r>
            <a:r>
              <a:rPr lang="de-DE" dirty="0" err="1">
                <a:solidFill>
                  <a:srgbClr val="025249"/>
                </a:solidFill>
              </a:rPr>
              <a:t>graphql</a:t>
            </a:r>
            <a:endParaRPr lang="de-DE" dirty="0">
              <a:solidFill>
                <a:srgbClr val="025249"/>
              </a:solidFill>
            </a:endParaRPr>
          </a:p>
        </p:txBody>
      </p:sp>
      <p:sp>
        <p:nvSpPr>
          <p:cNvPr id="6" name="Pfeil nach unten 5">
            <a:extLst>
              <a:ext uri="{FF2B5EF4-FFF2-40B4-BE49-F238E27FC236}">
                <a16:creationId xmlns:a16="http://schemas.microsoft.com/office/drawing/2014/main" id="{86075F22-5AA9-F14C-9FC2-F7DDC37C3CB8}"/>
              </a:ext>
            </a:extLst>
          </p:cNvPr>
          <p:cNvSpPr/>
          <p:nvPr/>
        </p:nvSpPr>
        <p:spPr>
          <a:xfrm>
            <a:off x="8300299" y="1726049"/>
            <a:ext cx="98983" cy="333708"/>
          </a:xfrm>
          <a:prstGeom prst="downArrow">
            <a:avLst/>
          </a:prstGeom>
          <a:solidFill>
            <a:srgbClr val="0252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14517955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spring-</a:t>
            </a:r>
            <a:r>
              <a:rPr lang="de-DE" dirty="0" err="1"/>
              <a:t>graphql</a:t>
            </a:r>
            <a:endParaRPr lang="de-DE" dirty="0"/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3CAEB307-38BB-144C-835E-E92F46EE43DB}"/>
              </a:ext>
            </a:extLst>
          </p:cNvPr>
          <p:cNvSpPr txBox="1"/>
          <p:nvPr/>
        </p:nvSpPr>
        <p:spPr>
          <a:xfrm>
            <a:off x="203200" y="1035487"/>
            <a:ext cx="9266264" cy="30164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Annotated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 Controllers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Annotation-basiertes Programmiermodell, ähnlich wie in REST Controllern von Spring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4D278963-ADB3-EB4A-9B18-40DCF8F04C42}"/>
              </a:ext>
            </a:extLst>
          </p:cNvPr>
          <p:cNvSpPr/>
          <p:nvPr/>
        </p:nvSpPr>
        <p:spPr>
          <a:xfrm>
            <a:off x="555484" y="2454336"/>
            <a:ext cx="6727371" cy="44012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@Controller</a:t>
            </a:r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BeerQueryController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BeerQueryController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 ... }</a:t>
            </a: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</a:t>
            </a:r>
            <a:r>
              <a:rPr lang="de-DE" sz="140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QueryMapping</a:t>
            </a:r>
            <a:endParaRPr lang="de-DE" sz="1400" b="1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List&lt;Beer&gt; </a:t>
            </a:r>
            <a:r>
              <a:rPr lang="de-DE" sz="140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beers</a:t>
            </a:r>
            <a:r>
              <a:rPr lang="de-DE" sz="1400" b="1" dirty="0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(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beerRepository.findAll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@</a:t>
            </a:r>
            <a:r>
              <a:rPr lang="de-DE" sz="140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MutationMapping</a:t>
            </a:r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Rating </a:t>
            </a:r>
            <a:r>
              <a:rPr lang="de-DE" sz="140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addRating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(@Argument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AddRatingInput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input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ratingService.createRating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input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endParaRPr lang="de-DE" sz="1400" b="1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sz="1400" b="1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sz="1400" b="1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sz="1400" b="1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296CD50D-EDF5-5443-8E16-7D96DC210DF1}"/>
              </a:ext>
            </a:extLst>
          </p:cNvPr>
          <p:cNvSpPr/>
          <p:nvPr/>
        </p:nvSpPr>
        <p:spPr>
          <a:xfrm>
            <a:off x="3747052" y="3434137"/>
            <a:ext cx="4036682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1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Mapping auf das Schema mit Namenskonventionen</a:t>
            </a:r>
            <a:endParaRPr lang="de-DE" sz="1400" dirty="0"/>
          </a:p>
        </p:txBody>
      </p:sp>
      <p:cxnSp>
        <p:nvCxnSpPr>
          <p:cNvPr id="9" name="Gerade Verbindung 8">
            <a:extLst>
              <a:ext uri="{FF2B5EF4-FFF2-40B4-BE49-F238E27FC236}">
                <a16:creationId xmlns:a16="http://schemas.microsoft.com/office/drawing/2014/main" id="{47B1FC02-D09A-184D-A7E9-BE1A324A20ED}"/>
              </a:ext>
            </a:extLst>
          </p:cNvPr>
          <p:cNvCxnSpPr>
            <a:cxnSpLocks/>
          </p:cNvCxnSpPr>
          <p:nvPr/>
        </p:nvCxnSpPr>
        <p:spPr>
          <a:xfrm flipH="1">
            <a:off x="3339548" y="3588026"/>
            <a:ext cx="377687" cy="212028"/>
          </a:xfrm>
          <a:prstGeom prst="line">
            <a:avLst/>
          </a:prstGeom>
          <a:ln w="6350"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Gerade Verbindung 24">
            <a:extLst>
              <a:ext uri="{FF2B5EF4-FFF2-40B4-BE49-F238E27FC236}">
                <a16:creationId xmlns:a16="http://schemas.microsoft.com/office/drawing/2014/main" id="{86E5AC19-BDEF-3342-9024-B62CA8C8AC2E}"/>
              </a:ext>
            </a:extLst>
          </p:cNvPr>
          <p:cNvCxnSpPr>
            <a:cxnSpLocks/>
          </p:cNvCxnSpPr>
          <p:nvPr/>
        </p:nvCxnSpPr>
        <p:spPr>
          <a:xfrm flipH="1">
            <a:off x="3091070" y="3754599"/>
            <a:ext cx="2787925" cy="1053242"/>
          </a:xfrm>
          <a:prstGeom prst="line">
            <a:avLst/>
          </a:prstGeom>
          <a:ln w="6350"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59742212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spring-</a:t>
            </a:r>
            <a:r>
              <a:rPr lang="de-DE" dirty="0" err="1"/>
              <a:t>graphql</a:t>
            </a:r>
            <a:endParaRPr lang="de-DE" dirty="0"/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3CAEB307-38BB-144C-835E-E92F46EE43DB}"/>
              </a:ext>
            </a:extLst>
          </p:cNvPr>
          <p:cNvSpPr txBox="1"/>
          <p:nvPr/>
        </p:nvSpPr>
        <p:spPr>
          <a:xfrm>
            <a:off x="203200" y="1035487"/>
            <a:ext cx="9266264" cy="27260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Annotated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 Controllers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Annotation-basiertes Programmiermodell, ähnlich wie in REST Controllern von Spring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4D278963-ADB3-EB4A-9B18-40DCF8F04C42}"/>
              </a:ext>
            </a:extLst>
          </p:cNvPr>
          <p:cNvSpPr/>
          <p:nvPr/>
        </p:nvSpPr>
        <p:spPr>
          <a:xfrm>
            <a:off x="555484" y="2454336"/>
            <a:ext cx="6727371" cy="44012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@Controller</a:t>
            </a:r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BeerQueryController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BeerQueryController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 ... }</a:t>
            </a: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</a:t>
            </a:r>
            <a:r>
              <a:rPr lang="de-DE" sz="140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QueryMapping</a:t>
            </a:r>
            <a:endParaRPr lang="de-DE" sz="1400" b="1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List&lt;Beer&gt; </a:t>
            </a:r>
            <a:r>
              <a:rPr lang="de-DE" sz="140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beers</a:t>
            </a:r>
            <a:r>
              <a:rPr lang="de-DE" sz="1400" b="1" dirty="0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(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beerRepository.findAll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@</a:t>
            </a:r>
            <a:r>
              <a:rPr lang="de-DE" sz="140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MutationMapping</a:t>
            </a:r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Rating </a:t>
            </a:r>
            <a:r>
              <a:rPr lang="de-DE" sz="140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addRating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b="1" dirty="0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@Argument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AddRatingInput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b="1" dirty="0" err="1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input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ratingService.createRating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input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cxnSp>
        <p:nvCxnSpPr>
          <p:cNvPr id="6" name="Gerade Verbindung 5">
            <a:extLst>
              <a:ext uri="{FF2B5EF4-FFF2-40B4-BE49-F238E27FC236}">
                <a16:creationId xmlns:a16="http://schemas.microsoft.com/office/drawing/2014/main" id="{0ACB7AE8-F695-FD47-9E8C-27AE621D4CAA}"/>
              </a:ext>
            </a:extLst>
          </p:cNvPr>
          <p:cNvCxnSpPr>
            <a:cxnSpLocks/>
          </p:cNvCxnSpPr>
          <p:nvPr/>
        </p:nvCxnSpPr>
        <p:spPr>
          <a:xfrm flipH="1">
            <a:off x="5406887" y="4502426"/>
            <a:ext cx="944217" cy="305415"/>
          </a:xfrm>
          <a:prstGeom prst="line">
            <a:avLst/>
          </a:prstGeom>
          <a:ln w="6350"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Rechteck 18">
            <a:extLst>
              <a:ext uri="{FF2B5EF4-FFF2-40B4-BE49-F238E27FC236}">
                <a16:creationId xmlns:a16="http://schemas.microsoft.com/office/drawing/2014/main" id="{3575AC20-895F-8F42-860D-888DA74A3005}"/>
              </a:ext>
            </a:extLst>
          </p:cNvPr>
          <p:cNvSpPr/>
          <p:nvPr/>
        </p:nvSpPr>
        <p:spPr>
          <a:xfrm>
            <a:off x="6451280" y="4313583"/>
            <a:ext cx="2977097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1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Argumente via Methoden Parameter</a:t>
            </a:r>
            <a:endParaRPr lang="de-DE" sz="1400" dirty="0"/>
          </a:p>
        </p:txBody>
      </p:sp>
    </p:spTree>
    <p:extLst>
      <p:ext uri="{BB962C8B-B14F-4D97-AF65-F5344CB8AC3E}">
        <p14:creationId xmlns:p14="http://schemas.microsoft.com/office/powerpoint/2010/main" val="252904848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0" y="4827931"/>
            <a:ext cx="9906000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60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Vergleich mit REST</a:t>
            </a:r>
            <a:endParaRPr lang="de-DE" sz="105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endParaRPr lang="de-DE" sz="1600" cap="none" spc="100" dirty="0"/>
          </a:p>
        </p:txBody>
      </p:sp>
    </p:spTree>
    <p:extLst>
      <p:ext uri="{BB962C8B-B14F-4D97-AF65-F5344CB8AC3E}">
        <p14:creationId xmlns:p14="http://schemas.microsoft.com/office/powerpoint/2010/main" val="3144168234"/>
      </p:ext>
    </p:extLst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spring-</a:t>
            </a:r>
            <a:r>
              <a:rPr lang="de-DE" dirty="0" err="1"/>
              <a:t>graphql</a:t>
            </a:r>
            <a:endParaRPr lang="de-DE" dirty="0"/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3CAEB307-38BB-144C-835E-E92F46EE43DB}"/>
              </a:ext>
            </a:extLst>
          </p:cNvPr>
          <p:cNvSpPr txBox="1"/>
          <p:nvPr/>
        </p:nvSpPr>
        <p:spPr>
          <a:xfrm>
            <a:off x="203200" y="1035487"/>
            <a:ext cx="9266264" cy="27260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Annotated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 Controllers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Annotation-basiertes Programmiermodell, ähnlich wie in REST Controllern von Spring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4D278963-ADB3-EB4A-9B18-40DCF8F04C42}"/>
              </a:ext>
            </a:extLst>
          </p:cNvPr>
          <p:cNvSpPr/>
          <p:nvPr/>
        </p:nvSpPr>
        <p:spPr>
          <a:xfrm>
            <a:off x="555484" y="2454336"/>
            <a:ext cx="6727371" cy="44012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@Controller</a:t>
            </a:r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BeerQueryController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BeerQueryController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 ... }</a:t>
            </a: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</a:t>
            </a:r>
            <a:r>
              <a:rPr lang="de-DE" sz="140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QueryMapping</a:t>
            </a:r>
            <a:endParaRPr lang="de-DE" sz="1400" b="1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List&lt;Beer&gt; </a:t>
            </a:r>
            <a:r>
              <a:rPr lang="de-DE" sz="140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beers</a:t>
            </a:r>
            <a:r>
              <a:rPr lang="de-DE" sz="1400" b="1" dirty="0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(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beerRepository.findAll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@</a:t>
            </a:r>
            <a:r>
              <a:rPr lang="de-DE" sz="140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MutationMapping</a:t>
            </a:r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Rating </a:t>
            </a:r>
            <a:r>
              <a:rPr lang="de-DE" sz="140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addRating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b="1" dirty="0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@Argument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AddRatingInput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b="1" dirty="0" err="1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input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ratingService.createRating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input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</a:t>
            </a:r>
            <a:r>
              <a:rPr lang="de-DE" sz="140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SchemaMapping</a:t>
            </a:r>
            <a:endParaRPr lang="de-DE" sz="1400" b="1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List&lt;</a:t>
            </a:r>
            <a:r>
              <a:rPr lang="de-DE" sz="1400" dirty="0">
                <a:solidFill>
                  <a:srgbClr val="EB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Shop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shops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(Beer </a:t>
            </a:r>
            <a:r>
              <a:rPr lang="de-DE" sz="1400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beer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shopRepository.findShopsSellingBeer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beer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.getId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cxnSp>
        <p:nvCxnSpPr>
          <p:cNvPr id="22" name="Gerade Verbindung 21">
            <a:extLst>
              <a:ext uri="{FF2B5EF4-FFF2-40B4-BE49-F238E27FC236}">
                <a16:creationId xmlns:a16="http://schemas.microsoft.com/office/drawing/2014/main" id="{312E2BD3-7F60-C546-95A3-8BBCEFC6DCCC}"/>
              </a:ext>
            </a:extLst>
          </p:cNvPr>
          <p:cNvCxnSpPr>
            <a:cxnSpLocks/>
          </p:cNvCxnSpPr>
          <p:nvPr/>
        </p:nvCxnSpPr>
        <p:spPr>
          <a:xfrm flipH="1">
            <a:off x="4273826" y="5575852"/>
            <a:ext cx="944217" cy="305415"/>
          </a:xfrm>
          <a:prstGeom prst="line">
            <a:avLst/>
          </a:prstGeom>
          <a:ln w="6350"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Rechteck 23">
            <a:extLst>
              <a:ext uri="{FF2B5EF4-FFF2-40B4-BE49-F238E27FC236}">
                <a16:creationId xmlns:a16="http://schemas.microsoft.com/office/drawing/2014/main" id="{11094034-6C93-474C-A10C-626DA1891417}"/>
              </a:ext>
            </a:extLst>
          </p:cNvPr>
          <p:cNvSpPr/>
          <p:nvPr/>
        </p:nvSpPr>
        <p:spPr>
          <a:xfrm>
            <a:off x="5318219" y="5387009"/>
            <a:ext cx="3196709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1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Eltern-Element als Methoden Parameter</a:t>
            </a:r>
            <a:endParaRPr lang="de-DE" sz="1400" dirty="0"/>
          </a:p>
        </p:txBody>
      </p:sp>
    </p:spTree>
    <p:extLst>
      <p:ext uri="{BB962C8B-B14F-4D97-AF65-F5344CB8AC3E}">
        <p14:creationId xmlns:p14="http://schemas.microsoft.com/office/powerpoint/2010/main" val="2104940900"/>
      </p:ext>
    </p:extLst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Netflix</a:t>
            </a:r>
            <a:r>
              <a:rPr lang="de-DE" dirty="0"/>
              <a:t> DGS</a:t>
            </a:r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3CAEB307-38BB-144C-835E-E92F46EE43DB}"/>
              </a:ext>
            </a:extLst>
          </p:cNvPr>
          <p:cNvSpPr txBox="1"/>
          <p:nvPr/>
        </p:nvSpPr>
        <p:spPr>
          <a:xfrm>
            <a:off x="203200" y="1035487"/>
            <a:ext cx="9266264" cy="36194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Nextflix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 Domain Graph Service Framework (DGS)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  <a:hlinkClick r:id="rId2"/>
              </a:rPr>
              <a:t>https://netflix.github.io/dgs/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Erste (open-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source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)-Version veröffentlicht im Februar 2021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Basiert auf Spring Boot und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-java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12117674"/>
      </p:ext>
    </p:extLst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Netflix</a:t>
            </a:r>
            <a:r>
              <a:rPr lang="de-DE" dirty="0"/>
              <a:t> DGS</a:t>
            </a:r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3CAEB307-38BB-144C-835E-E92F46EE43DB}"/>
              </a:ext>
            </a:extLst>
          </p:cNvPr>
          <p:cNvSpPr txBox="1"/>
          <p:nvPr/>
        </p:nvSpPr>
        <p:spPr>
          <a:xfrm>
            <a:off x="203200" y="1035487"/>
            <a:ext cx="9266264" cy="62665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Nextflix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 Domain Graph Service Framework (DGS)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  <a:hlinkClick r:id="rId2"/>
              </a:rPr>
              <a:t>https://netflix.github.io/dgs/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Erste (open-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source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)-Version veröffentlicht im Februar 2021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Basiert auf Spring Boot und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-java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Features, die es nicht in spring-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gibt: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Code-Generator für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Gradle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und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Maven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erzeugt aus dem Schema Java-Klassen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Support für Apollo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Federation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(Zusammenfügen verschiedener APIs zu einer)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66210110"/>
      </p:ext>
    </p:extLst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Netflix</a:t>
            </a:r>
            <a:r>
              <a:rPr lang="de-DE" dirty="0"/>
              <a:t> DGS</a:t>
            </a:r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3CAEB307-38BB-144C-835E-E92F46EE43DB}"/>
              </a:ext>
            </a:extLst>
          </p:cNvPr>
          <p:cNvSpPr txBox="1"/>
          <p:nvPr/>
        </p:nvSpPr>
        <p:spPr>
          <a:xfrm>
            <a:off x="203200" y="1035487"/>
            <a:ext cx="9266264" cy="75961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Nextflix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 Domain Graph Service Framework (DGS)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  <a:hlinkClick r:id="rId2"/>
              </a:rPr>
              <a:t>https://netflix.github.io/dgs/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Erste (open-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source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)-Version veröffentlicht im Februar 2021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Basiert auf Spring Boot und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-java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Features, die es nicht in spring-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gibt: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Code-Generator für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Gradle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und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Maven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erzeugt aus dem Schema Java-Klassen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Support für Apollo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Federation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(Zusammenfügen verschiedener APIs zu einer)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Aktuell schwer zu sagen, welches das „bessere“ Framework ist, und wie die beiden sich (gemeinsam) weiterentwickeln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36289940"/>
      </p:ext>
    </p:extLst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MicroProfile</a:t>
            </a:r>
            <a:r>
              <a:rPr lang="de-DE" dirty="0"/>
              <a:t> </a:t>
            </a:r>
            <a:r>
              <a:rPr lang="de-DE" dirty="0" err="1"/>
              <a:t>GraphQL</a:t>
            </a:r>
            <a:endParaRPr lang="de-DE" dirty="0"/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3CAEB307-38BB-144C-835E-E92F46EE43DB}"/>
              </a:ext>
            </a:extLst>
          </p:cNvPr>
          <p:cNvSpPr txBox="1"/>
          <p:nvPr/>
        </p:nvSpPr>
        <p:spPr>
          <a:xfrm>
            <a:off x="203200" y="1035487"/>
            <a:ext cx="9266264" cy="49369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MicroProfile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 GraphQL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Annotation-basiertes Programmiermodell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Code-first: Schema wird aus Code abgeleitet („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Entities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“ und „Components“)</a:t>
            </a: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Ähnlich wie in JPA das DB-Schema erzeugt werden kann</a:t>
            </a: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(im Gegensatz zum Schema-first-Ansatz in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-java)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Aktuell kein Support für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Subscriptions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Unterstützt u.a. von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Quarkus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E3D99287-906E-074A-B74D-41295ECC60C2}"/>
              </a:ext>
            </a:extLst>
          </p:cNvPr>
          <p:cNvSpPr/>
          <p:nvPr/>
        </p:nvSpPr>
        <p:spPr>
          <a:xfrm>
            <a:off x="6735453" y="5731497"/>
            <a:ext cx="2734011" cy="509047"/>
          </a:xfrm>
          <a:prstGeom prst="rect">
            <a:avLst/>
          </a:prstGeom>
          <a:solidFill>
            <a:srgbClr val="5493C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>
                <a:solidFill>
                  <a:srgbClr val="025249"/>
                </a:solidFill>
              </a:rPr>
              <a:t>MicroProfile</a:t>
            </a:r>
            <a:r>
              <a:rPr lang="de-DE" dirty="0">
                <a:solidFill>
                  <a:srgbClr val="025249"/>
                </a:solidFill>
              </a:rPr>
              <a:t> GraphQL</a:t>
            </a:r>
          </a:p>
        </p:txBody>
      </p:sp>
    </p:spTree>
    <p:extLst>
      <p:ext uri="{BB962C8B-B14F-4D97-AF65-F5344CB8AC3E}">
        <p14:creationId xmlns:p14="http://schemas.microsoft.com/office/powerpoint/2010/main" val="906237293"/>
      </p:ext>
    </p:extLst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MicroProfile</a:t>
            </a:r>
            <a:r>
              <a:rPr lang="de-DE" dirty="0"/>
              <a:t> GraphQL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5170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Beispiel: 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Aus POJOs wird das Schema abgeleitet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9DED2F83-7ACB-684F-895B-DB95D2001C34}"/>
              </a:ext>
            </a:extLst>
          </p:cNvPr>
          <p:cNvSpPr txBox="1"/>
          <p:nvPr/>
        </p:nvSpPr>
        <p:spPr>
          <a:xfrm>
            <a:off x="520142" y="2587065"/>
            <a:ext cx="9037192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>
                <a:solidFill>
                  <a:srgbClr val="5493CB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@Type</a:t>
            </a:r>
          </a:p>
          <a:p>
            <a:r>
              <a:rPr lang="de-DE" b="1" dirty="0">
                <a:solidFill>
                  <a:srgbClr val="5493CB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@Name("</a:t>
            </a:r>
            <a:r>
              <a:rPr lang="de-DE" b="1" dirty="0" err="1">
                <a:solidFill>
                  <a:srgbClr val="5493CB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beer</a:t>
            </a:r>
            <a:r>
              <a:rPr lang="de-DE" b="1" dirty="0">
                <a:solidFill>
                  <a:srgbClr val="5493CB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") </a:t>
            </a:r>
          </a:p>
          <a:p>
            <a:r>
              <a:rPr lang="de-DE" b="1" dirty="0">
                <a:solidFill>
                  <a:srgbClr val="5493CB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@Description("</a:t>
            </a:r>
            <a:r>
              <a:rPr lang="de-DE" b="1" dirty="0" err="1">
                <a:solidFill>
                  <a:srgbClr val="5493CB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Represents</a:t>
            </a:r>
            <a:r>
              <a:rPr lang="de-DE" b="1" dirty="0">
                <a:solidFill>
                  <a:srgbClr val="5493CB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 a Beer </a:t>
            </a:r>
            <a:r>
              <a:rPr lang="de-DE" b="1" dirty="0" err="1">
                <a:solidFill>
                  <a:srgbClr val="5493CB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that</a:t>
            </a:r>
            <a:r>
              <a:rPr lang="de-DE" b="1" dirty="0">
                <a:solidFill>
                  <a:srgbClr val="5493CB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 </a:t>
            </a:r>
            <a:r>
              <a:rPr lang="de-DE" b="1" dirty="0" err="1">
                <a:solidFill>
                  <a:srgbClr val="5493CB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can</a:t>
            </a:r>
            <a:r>
              <a:rPr lang="de-DE" b="1" dirty="0">
                <a:solidFill>
                  <a:srgbClr val="5493CB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 </a:t>
            </a:r>
            <a:r>
              <a:rPr lang="de-DE" b="1" dirty="0" err="1">
                <a:solidFill>
                  <a:srgbClr val="5493CB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be</a:t>
            </a:r>
            <a:r>
              <a:rPr lang="de-DE" b="1" dirty="0">
                <a:solidFill>
                  <a:srgbClr val="5493CB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 </a:t>
            </a:r>
            <a:r>
              <a:rPr lang="de-DE" b="1" dirty="0" err="1">
                <a:solidFill>
                  <a:srgbClr val="5493CB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rated</a:t>
            </a:r>
            <a:r>
              <a:rPr lang="de-DE" b="1" dirty="0">
                <a:solidFill>
                  <a:srgbClr val="5493CB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")</a:t>
            </a:r>
          </a:p>
          <a:p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b="1" dirty="0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Beer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 </a:t>
            </a:r>
          </a:p>
          <a:p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b="1" dirty="0">
                <a:solidFill>
                  <a:srgbClr val="5493CB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@</a:t>
            </a:r>
            <a:r>
              <a:rPr lang="de-DE" b="1" dirty="0" err="1">
                <a:solidFill>
                  <a:srgbClr val="5493CB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Ignore</a:t>
            </a:r>
            <a:endParaRPr lang="de-DE" b="1" dirty="0">
              <a:solidFill>
                <a:srgbClr val="5493CB"/>
              </a:solidFill>
              <a:latin typeface="Source Code Pro Semibold" panose="020B0509030403020204" pitchFamily="49" charset="0"/>
              <a:ea typeface="Source Code Pro Semibold" panose="020B0509030403020204" pitchFamily="49" charset="0"/>
            </a:endParaRP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private String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primaryKey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   // nicht über API bereitstellen         </a:t>
            </a:r>
          </a:p>
          <a:p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b="1" dirty="0">
                <a:solidFill>
                  <a:srgbClr val="5493CB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@</a:t>
            </a:r>
            <a:r>
              <a:rPr lang="de-DE" b="1" dirty="0" err="1">
                <a:solidFill>
                  <a:srgbClr val="5493CB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NonNull</a:t>
            </a:r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private String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private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int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price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...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 </a:t>
            </a:r>
          </a:p>
        </p:txBody>
      </p:sp>
    </p:spTree>
    <p:extLst>
      <p:ext uri="{BB962C8B-B14F-4D97-AF65-F5344CB8AC3E}">
        <p14:creationId xmlns:p14="http://schemas.microsoft.com/office/powerpoint/2010/main" val="587921676"/>
      </p:ext>
    </p:extLst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MicroProfile</a:t>
            </a:r>
            <a:r>
              <a:rPr lang="de-DE" dirty="0"/>
              <a:t> GraphQL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5170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Beispiel: 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Mit „Components“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Queries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und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Mutations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implementieren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9DED2F83-7ACB-684F-895B-DB95D2001C34}"/>
              </a:ext>
            </a:extLst>
          </p:cNvPr>
          <p:cNvSpPr txBox="1"/>
          <p:nvPr/>
        </p:nvSpPr>
        <p:spPr>
          <a:xfrm>
            <a:off x="434404" y="1601053"/>
            <a:ext cx="9037192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>
                <a:solidFill>
                  <a:srgbClr val="5493CB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@</a:t>
            </a:r>
            <a:r>
              <a:rPr lang="de-DE" b="1" dirty="0" err="1">
                <a:solidFill>
                  <a:srgbClr val="5493CB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GraphQLApi</a:t>
            </a:r>
            <a:r>
              <a:rPr lang="de-DE" b="1" dirty="0">
                <a:solidFill>
                  <a:srgbClr val="5493CB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 </a:t>
            </a:r>
          </a:p>
          <a:p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BeerApi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          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@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Inject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ShopRepository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shopRepository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 </a:t>
            </a:r>
          </a:p>
          <a:p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b="1" dirty="0">
                <a:solidFill>
                  <a:srgbClr val="5493CB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@Query</a:t>
            </a: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b="1" dirty="0">
                <a:solidFill>
                  <a:srgbClr val="5493CB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@Description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("Returns a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specific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identified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by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its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")       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Beer </a:t>
            </a:r>
            <a:r>
              <a:rPr lang="de-DE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b="1" dirty="0">
                <a:solidFill>
                  <a:srgbClr val="5493CB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@Name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</a:t>
            </a:r>
            <a:r>
              <a:rPr lang="de-DE" dirty="0" err="1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") String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beerRepository.getBeerById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  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b="1" dirty="0">
                <a:solidFill>
                  <a:srgbClr val="5493CB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@Query</a:t>
            </a:r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List&lt;Shop&gt; </a:t>
            </a:r>
            <a:r>
              <a:rPr lang="de-DE" dirty="0" err="1">
                <a:solidFill>
                  <a:srgbClr val="EB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shops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b="1" dirty="0">
                <a:solidFill>
                  <a:srgbClr val="5493CB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@Source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shopRepository.findShopsSellingBeer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beer.getId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());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 </a:t>
            </a:r>
          </a:p>
        </p:txBody>
      </p:sp>
    </p:spTree>
    <p:extLst>
      <p:ext uri="{BB962C8B-B14F-4D97-AF65-F5344CB8AC3E}">
        <p14:creationId xmlns:p14="http://schemas.microsoft.com/office/powerpoint/2010/main" val="1327662167"/>
      </p:ext>
    </p:extLst>
  </p:cSld>
  <p:clrMapOvr>
    <a:masterClrMapping/>
  </p:clrMapOvr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für Java Anwendungen</a:t>
            </a:r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3CAEB307-38BB-144C-835E-E92F46EE43DB}"/>
              </a:ext>
            </a:extLst>
          </p:cNvPr>
          <p:cNvSpPr txBox="1"/>
          <p:nvPr/>
        </p:nvSpPr>
        <p:spPr>
          <a:xfrm>
            <a:off x="203200" y="1035487"/>
            <a:ext cx="9266264" cy="40505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Abschliessend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: Welches Framework soll ich denn nun nehmen?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Spring Welt: spring-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oder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Netflix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DGS</a:t>
            </a: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Die Zukunft wird zeigen, welches „besser“ ist (könnte sein, dass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Netflix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DGS ein Aufsatz für spring-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wird und weitere Features zur Verfügung stellt)</a:t>
            </a: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16451852"/>
      </p:ext>
    </p:extLst>
  </p:cSld>
  <p:clrMapOvr>
    <a:masterClrMapping/>
  </p:clrMapOvr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für Java Anwendungen</a:t>
            </a:r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3CAEB307-38BB-144C-835E-E92F46EE43DB}"/>
              </a:ext>
            </a:extLst>
          </p:cNvPr>
          <p:cNvSpPr txBox="1"/>
          <p:nvPr/>
        </p:nvSpPr>
        <p:spPr>
          <a:xfrm>
            <a:off x="203200" y="1035487"/>
            <a:ext cx="9266264" cy="49369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Abschliessend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: Welches Framework soll ich denn nun nehmen?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Spring Welt: spring-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oder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Netflix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DGS</a:t>
            </a: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Die Zukunft wird zeigen, welches „besser“ ist (könnte sein, dass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Netflix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DGS ein Aufsatz für spring-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wird und weitere Features zur Verfügung stellt)</a:t>
            </a: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JEE</a:t>
            </a: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-java oder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-java-tools und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-java-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servlet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für HTTP Endpunkt</a:t>
            </a: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67949023"/>
      </p:ext>
    </p:extLst>
  </p:cSld>
  <p:clrMapOvr>
    <a:masterClrMapping/>
  </p:clrMapOvr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für Java Anwendungen</a:t>
            </a:r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3CAEB307-38BB-144C-835E-E92F46EE43DB}"/>
              </a:ext>
            </a:extLst>
          </p:cNvPr>
          <p:cNvSpPr txBox="1"/>
          <p:nvPr/>
        </p:nvSpPr>
        <p:spPr>
          <a:xfrm>
            <a:off x="203200" y="1035487"/>
            <a:ext cx="9266264" cy="71529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Abschliessend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: Welches Framework soll ich denn nun nehmen?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Spring Welt: spring-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oder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Netflix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DGS</a:t>
            </a: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Die Zukunft wird zeigen, welches „besser“ ist (könnte sein, dass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Netflix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DGS ein Aufsatz für spring-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wird und weitere Features zur Verfügung stellt)</a:t>
            </a: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JEE</a:t>
            </a: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-java oder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-java-tools und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-java-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servlet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für HTTP Endpunkt</a:t>
            </a: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MicroProfile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MicroProfile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(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-java würde aber auch funktionieren)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2616626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BeerAdvisor</a:t>
            </a:r>
            <a:r>
              <a:rPr lang="de-DE" dirty="0"/>
              <a:t> </a:t>
            </a:r>
            <a:r>
              <a:rPr lang="de-DE" dirty="0" err="1"/>
              <a:t>Domaine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510864C-49B6-184D-B106-DC15D7C131A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"Domain-Model"</a:t>
            </a:r>
          </a:p>
        </p:txBody>
      </p:sp>
      <p:pic>
        <p:nvPicPr>
          <p:cNvPr id="5" name="Grafik 4" descr="Ein Bild, das drinnen, Monitor, Computer, Bildschirm enthält.&#10;&#10;Automatisch generierte Beschreibung">
            <a:extLst>
              <a:ext uri="{FF2B5EF4-FFF2-40B4-BE49-F238E27FC236}">
                <a16:creationId xmlns:a16="http://schemas.microsoft.com/office/drawing/2014/main" id="{20DD40BE-00A0-1E45-9292-DD499D341A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82278" y="2614120"/>
            <a:ext cx="7541443" cy="23058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3738240"/>
      </p:ext>
    </p:extLst>
  </p:cSld>
  <p:clrMapOvr>
    <a:masterClrMapping/>
  </p:clrMapOvr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rafik 8">
            <a:extLst>
              <a:ext uri="{FF2B5EF4-FFF2-40B4-BE49-F238E27FC236}">
                <a16:creationId xmlns:a16="http://schemas.microsoft.com/office/drawing/2014/main" id="{32D914C6-C926-4E40-A0A3-0EA9D937267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9369" r="12044" b="2918"/>
          <a:stretch/>
        </p:blipFill>
        <p:spPr>
          <a:xfrm>
            <a:off x="11162" y="1"/>
            <a:ext cx="9883674" cy="6858000"/>
          </a:xfrm>
          <a:prstGeom prst="rect">
            <a:avLst/>
          </a:prstGeom>
        </p:spPr>
      </p:pic>
      <p:sp>
        <p:nvSpPr>
          <p:cNvPr id="7" name="Rechteck 6">
            <a:extLst>
              <a:ext uri="{FF2B5EF4-FFF2-40B4-BE49-F238E27FC236}">
                <a16:creationId xmlns:a16="http://schemas.microsoft.com/office/drawing/2014/main" id="{B486D047-2845-FD46-9E97-96862A46AB8E}"/>
              </a:ext>
            </a:extLst>
          </p:cNvPr>
          <p:cNvSpPr/>
          <p:nvPr/>
        </p:nvSpPr>
        <p:spPr>
          <a:xfrm>
            <a:off x="0" y="-1"/>
            <a:ext cx="9905999" cy="6067777"/>
          </a:xfrm>
          <a:prstGeom prst="rect">
            <a:avLst/>
          </a:prstGeom>
          <a:solidFill>
            <a:srgbClr val="D4EBE9">
              <a:alpha val="56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BA7CEA2F-9B98-C545-A913-2FD65D763AE3}"/>
              </a:ext>
            </a:extLst>
          </p:cNvPr>
          <p:cNvSpPr/>
          <p:nvPr/>
        </p:nvSpPr>
        <p:spPr>
          <a:xfrm>
            <a:off x="0" y="6067777"/>
            <a:ext cx="9906000" cy="790223"/>
          </a:xfrm>
          <a:prstGeom prst="rect">
            <a:avLst/>
          </a:prstGeom>
          <a:solidFill>
            <a:srgbClr val="5AB88F">
              <a:alpha val="8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pc="80" dirty="0"/>
              <a:t>HTTPS://NILSHARTMANN.NET | @</a:t>
            </a:r>
            <a:r>
              <a:rPr lang="de-DE" spc="80" dirty="0" err="1"/>
              <a:t>nilshartmann</a:t>
            </a:r>
            <a:endParaRPr lang="de-DE" spc="80" dirty="0"/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656F94DD-6753-AE48-BEE3-3D5A714809DC}"/>
              </a:ext>
            </a:extLst>
          </p:cNvPr>
          <p:cNvSpPr/>
          <p:nvPr/>
        </p:nvSpPr>
        <p:spPr>
          <a:xfrm>
            <a:off x="0" y="125127"/>
            <a:ext cx="9906000" cy="264687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16600" b="1" dirty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🍻</a:t>
            </a:r>
            <a:endParaRPr lang="de-DE" dirty="0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DDDDCEAB-80AC-984C-A849-8AFD5EA1A016}"/>
              </a:ext>
            </a:extLst>
          </p:cNvPr>
          <p:cNvSpPr/>
          <p:nvPr/>
        </p:nvSpPr>
        <p:spPr>
          <a:xfrm>
            <a:off x="2041966" y="2595809"/>
            <a:ext cx="6123007" cy="1035804"/>
          </a:xfrm>
          <a:prstGeom prst="rect">
            <a:avLst/>
          </a:prstGeom>
          <a:solidFill>
            <a:schemeClr val="accent1">
              <a:lumMod val="40000"/>
              <a:lumOff val="60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8000" b="1" dirty="0">
                <a:solidFill>
                  <a:srgbClr val="B04532"/>
                </a:solidFill>
                <a:latin typeface="Source Sans Pro" panose="020B0503030403020204" pitchFamily="34" charset="77"/>
                <a:ea typeface="Source Sans Pro SemiBold" charset="0"/>
                <a:cs typeface="Source Sans Pro SemiBold" charset="0"/>
              </a:rPr>
              <a:t>Vielen Dank!</a:t>
            </a: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73DCDB78-DA98-FF4D-AB7F-0346657A56B8}"/>
              </a:ext>
            </a:extLst>
          </p:cNvPr>
          <p:cNvSpPr/>
          <p:nvPr/>
        </p:nvSpPr>
        <p:spPr>
          <a:xfrm>
            <a:off x="2041965" y="4678415"/>
            <a:ext cx="6123007" cy="1035804"/>
          </a:xfrm>
          <a:prstGeom prst="rect">
            <a:avLst/>
          </a:prstGeom>
          <a:solidFill>
            <a:schemeClr val="accent1">
              <a:lumMod val="40000"/>
              <a:lumOff val="60000"/>
              <a:alpha val="6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r>
              <a:rPr lang="de-DE" sz="2400" b="1" dirty="0" err="1">
                <a:solidFill>
                  <a:srgbClr val="025249"/>
                </a:solidFill>
              </a:rPr>
              <a:t>Slides</a:t>
            </a:r>
            <a:r>
              <a:rPr lang="de-DE" sz="2400" b="1" dirty="0">
                <a:solidFill>
                  <a:srgbClr val="025249"/>
                </a:solidFill>
              </a:rPr>
              <a:t>: </a:t>
            </a:r>
            <a:r>
              <a:rPr lang="de-DE" sz="2400" b="1" dirty="0">
                <a:solidFill>
                  <a:srgbClr val="41719C"/>
                </a:solidFill>
                <a:hlinkClick r:id="rId3"/>
              </a:rPr>
              <a:t>https://react.schule/wjax-graphql</a:t>
            </a:r>
            <a:r>
              <a:rPr lang="de-DE" sz="2400" b="1" dirty="0">
                <a:solidFill>
                  <a:srgbClr val="41719C"/>
                </a:solidFill>
              </a:rPr>
              <a:t> (PDF)</a:t>
            </a:r>
          </a:p>
          <a:p>
            <a:pPr algn="ctr">
              <a:lnSpc>
                <a:spcPct val="130000"/>
              </a:lnSpc>
            </a:pPr>
            <a:r>
              <a:rPr lang="de-DE" sz="2400" b="1" dirty="0">
                <a:solidFill>
                  <a:srgbClr val="025249"/>
                </a:solidFill>
              </a:rPr>
              <a:t>Kontakt: </a:t>
            </a:r>
            <a:r>
              <a:rPr lang="de-DE" sz="2400" b="1" dirty="0" err="1">
                <a:solidFill>
                  <a:srgbClr val="41719C"/>
                </a:solidFill>
              </a:rPr>
              <a:t>nils@nilshartmann.net</a:t>
            </a:r>
            <a:endParaRPr lang="de-DE" sz="2400" b="1" dirty="0">
              <a:solidFill>
                <a:srgbClr val="41719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0706042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Design">
  <a:themeElements>
    <a:clrScheme name="Benutzerdefiniert 3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025249"/>
      </a:folHlink>
    </a:clrScheme>
    <a:fontScheme name="Office-Design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-Design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4488</Words>
  <Application>Microsoft Macintosh PowerPoint</Application>
  <PresentationFormat>A4-Papier (210 x 297 mm)</PresentationFormat>
  <Paragraphs>991</Paragraphs>
  <Slides>90</Slides>
  <Notes>15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12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90</vt:i4>
      </vt:variant>
    </vt:vector>
  </HeadingPairs>
  <TitlesOfParts>
    <vt:vector size="103" baseType="lpstr">
      <vt:lpstr>Arial</vt:lpstr>
      <vt:lpstr>Calibri</vt:lpstr>
      <vt:lpstr>Calibri Light</vt:lpstr>
      <vt:lpstr>Helvetica Neue</vt:lpstr>
      <vt:lpstr>Montserrat</vt:lpstr>
      <vt:lpstr>Source Code Pro</vt:lpstr>
      <vt:lpstr>Source Code Pro Light</vt:lpstr>
      <vt:lpstr>Source Code Pro Medium</vt:lpstr>
      <vt:lpstr>Source Code Pro Semibold</vt:lpstr>
      <vt:lpstr>Source Sans Pro</vt:lpstr>
      <vt:lpstr>Source Sans Pro Light</vt:lpstr>
      <vt:lpstr>Source Sans Pro SemiBold</vt:lpstr>
      <vt:lpstr>Office-Design</vt:lpstr>
      <vt:lpstr>W-Jax 2021 | 11. November 2021, online/München | @nilshartmann</vt:lpstr>
      <vt:lpstr>https://nilshartmann.net</vt:lpstr>
      <vt:lpstr>Teil 1</vt:lpstr>
      <vt:lpstr>PowerPoint-Präsentation</vt:lpstr>
      <vt:lpstr>GraphQL</vt:lpstr>
      <vt:lpstr>Source: https://github.com/nilshartmann/graphql-java-talk</vt:lpstr>
      <vt:lpstr>http://localhost:9000</vt:lpstr>
      <vt:lpstr>PowerPoint-Präsentation</vt:lpstr>
      <vt:lpstr>BeerAdvisor Domaine</vt:lpstr>
      <vt:lpstr>Abfragen mit REST</vt:lpstr>
      <vt:lpstr>Abfragen mit REST</vt:lpstr>
      <vt:lpstr>Abfragen mit REST</vt:lpstr>
      <vt:lpstr>Abfragen mit REST</vt:lpstr>
      <vt:lpstr>GraphQL Queries</vt:lpstr>
      <vt:lpstr>GraphQL Queries</vt:lpstr>
      <vt:lpstr>GraphQL Queries</vt:lpstr>
      <vt:lpstr>GraphQL Queries</vt:lpstr>
      <vt:lpstr>PowerPoint-Präsentation</vt:lpstr>
      <vt:lpstr>PowerPoint-Präsentation</vt:lpstr>
      <vt:lpstr>query Language</vt:lpstr>
      <vt:lpstr>query Language</vt:lpstr>
      <vt:lpstr>query Language</vt:lpstr>
      <vt:lpstr>query Language: Operations</vt:lpstr>
      <vt:lpstr>query Language: Mutations</vt:lpstr>
      <vt:lpstr>query Language: Mutations</vt:lpstr>
      <vt:lpstr>Queries ausführen</vt:lpstr>
      <vt:lpstr>Queries ausführen</vt:lpstr>
      <vt:lpstr>PowerPoint-Präsentation</vt:lpstr>
      <vt:lpstr>Runtime (AKA: Your application)</vt:lpstr>
      <vt:lpstr>GraphQL APIs</vt:lpstr>
      <vt:lpstr>GraphQL APIs</vt:lpstr>
      <vt:lpstr>GraphQL für Java Anwendungen</vt:lpstr>
      <vt:lpstr>GraphQL für Java Anwendungen</vt:lpstr>
      <vt:lpstr>GraphQL für Java Anwendungen</vt:lpstr>
      <vt:lpstr>GraphQL für Java Anwendungen</vt:lpstr>
      <vt:lpstr>GraphQL für Java Anwendungen</vt:lpstr>
      <vt:lpstr>GraphQL für Java Anwendungen</vt:lpstr>
      <vt:lpstr>GraphQL Server mit graphql-java</vt:lpstr>
      <vt:lpstr>GraphQL Server mit graphql-java</vt:lpstr>
      <vt:lpstr>GraphQL Schema</vt:lpstr>
      <vt:lpstr>GraphQL Schema</vt:lpstr>
      <vt:lpstr>GraphQL Schema</vt:lpstr>
      <vt:lpstr>GraphQL Schema</vt:lpstr>
      <vt:lpstr>GraphQL Schema</vt:lpstr>
      <vt:lpstr>GraphQL Schema</vt:lpstr>
      <vt:lpstr>GraphQL Schema</vt:lpstr>
      <vt:lpstr>Schema WeiterEntwicklung</vt:lpstr>
      <vt:lpstr>Schema WeiterEntwicklung</vt:lpstr>
      <vt:lpstr>Query beantworten: Data FEtcher</vt:lpstr>
      <vt:lpstr>Query beantworten: Data FEtcher</vt:lpstr>
      <vt:lpstr>Query beantworten: Data FEtcher</vt:lpstr>
      <vt:lpstr>Query beantworten: Data FEtcher</vt:lpstr>
      <vt:lpstr>Query beantworten: Data FEtcher</vt:lpstr>
      <vt:lpstr>Query beantworten: Data FEtcher</vt:lpstr>
      <vt:lpstr>Query beantworten: Data FEtcher</vt:lpstr>
      <vt:lpstr>DataFetcher</vt:lpstr>
      <vt:lpstr>DataFetcher</vt:lpstr>
      <vt:lpstr>Daten ermittLUNG zur Laufzeit</vt:lpstr>
      <vt:lpstr>Daten ermittLUNG zur Laufzeit</vt:lpstr>
      <vt:lpstr>Daten ermittLUNG zur Laufzeit</vt:lpstr>
      <vt:lpstr>Daten ermittLUNG zur Laufzeit</vt:lpstr>
      <vt:lpstr>Daten ermittLUNG zur Laufzeit</vt:lpstr>
      <vt:lpstr>Daten ermittLUNG zur Laufzeit</vt:lpstr>
      <vt:lpstr>Daten ermittLUNG zur Laufzeit</vt:lpstr>
      <vt:lpstr>graphql-java</vt:lpstr>
      <vt:lpstr>Ausführung von Queries</vt:lpstr>
      <vt:lpstr>Ausführung von Queries</vt:lpstr>
      <vt:lpstr>Higher level Frameworks</vt:lpstr>
      <vt:lpstr>Higher level Frameworks</vt:lpstr>
      <vt:lpstr>Higher level Frameworks</vt:lpstr>
      <vt:lpstr>Higher level Frameworks</vt:lpstr>
      <vt:lpstr>graphql-java-tools</vt:lpstr>
      <vt:lpstr>graphql-java-tools</vt:lpstr>
      <vt:lpstr>graphql-java-tools</vt:lpstr>
      <vt:lpstr>graphql-java-tools</vt:lpstr>
      <vt:lpstr>graphql-java-tools</vt:lpstr>
      <vt:lpstr>spring-graphql</vt:lpstr>
      <vt:lpstr>spring-graphql</vt:lpstr>
      <vt:lpstr>spring-graphql</vt:lpstr>
      <vt:lpstr>spring-graphql</vt:lpstr>
      <vt:lpstr>Netflix DGS</vt:lpstr>
      <vt:lpstr>Netflix DGS</vt:lpstr>
      <vt:lpstr>Netflix DGS</vt:lpstr>
      <vt:lpstr>MicroProfile GraphQL</vt:lpstr>
      <vt:lpstr>MicroProfile GraphQL</vt:lpstr>
      <vt:lpstr>MicroProfile GraphQL</vt:lpstr>
      <vt:lpstr>GraphQL für Java Anwendungen</vt:lpstr>
      <vt:lpstr>GraphQL für Java Anwendungen</vt:lpstr>
      <vt:lpstr>GraphQL für Java Anwendungen</vt:lpstr>
      <vt:lpstr>HTTPS://NILSHARTMANN.NET | @nilshartmann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Nils Hartmann</dc:creator>
  <cp:lastModifiedBy>Nils Hartmann</cp:lastModifiedBy>
  <cp:revision>1164</cp:revision>
  <cp:lastPrinted>2019-09-03T13:49:24Z</cp:lastPrinted>
  <dcterms:created xsi:type="dcterms:W3CDTF">2016-03-28T15:59:53Z</dcterms:created>
  <dcterms:modified xsi:type="dcterms:W3CDTF">2021-11-10T18:32:09Z</dcterms:modified>
</cp:coreProperties>
</file>